
<file path=[Content_Types].xml><?xml version="1.0" encoding="utf-8"?>
<Types xmlns="http://schemas.openxmlformats.org/package/2006/content-types">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6" r:id="rId5"/>
  </p:sldMasterIdLst>
  <p:notesMasterIdLst>
    <p:notesMasterId r:id="rId41"/>
  </p:notesMasterIdLst>
  <p:sldIdLst>
    <p:sldId id="620" r:id="rId6"/>
    <p:sldId id="2020469402" r:id="rId7"/>
    <p:sldId id="257" r:id="rId8"/>
    <p:sldId id="258" r:id="rId9"/>
    <p:sldId id="261" r:id="rId10"/>
    <p:sldId id="924" r:id="rId11"/>
    <p:sldId id="2020469389" r:id="rId12"/>
    <p:sldId id="262" r:id="rId13"/>
    <p:sldId id="919" r:id="rId14"/>
    <p:sldId id="279" r:id="rId15"/>
    <p:sldId id="884" r:id="rId16"/>
    <p:sldId id="885" r:id="rId17"/>
    <p:sldId id="2020469398" r:id="rId18"/>
    <p:sldId id="305" r:id="rId19"/>
    <p:sldId id="2020469397" r:id="rId20"/>
    <p:sldId id="920" r:id="rId21"/>
    <p:sldId id="921" r:id="rId22"/>
    <p:sldId id="271" r:id="rId23"/>
    <p:sldId id="272" r:id="rId24"/>
    <p:sldId id="274" r:id="rId25"/>
    <p:sldId id="922" r:id="rId26"/>
    <p:sldId id="263" r:id="rId27"/>
    <p:sldId id="925" r:id="rId28"/>
    <p:sldId id="888" r:id="rId29"/>
    <p:sldId id="2020469390" r:id="rId30"/>
    <p:sldId id="2020469391" r:id="rId31"/>
    <p:sldId id="2020469392" r:id="rId32"/>
    <p:sldId id="2020469393" r:id="rId33"/>
    <p:sldId id="2020469394" r:id="rId34"/>
    <p:sldId id="2020469395" r:id="rId35"/>
    <p:sldId id="2020469400" r:id="rId36"/>
    <p:sldId id="264" r:id="rId37"/>
    <p:sldId id="2020469396" r:id="rId38"/>
    <p:sldId id="2020469387" r:id="rId39"/>
    <p:sldId id="2020469403" r:id="rId40"/>
  </p:sldIdLst>
  <p:sldSz cx="12192000" cy="6858000"/>
  <p:notesSz cx="6858000" cy="9144000"/>
  <p:embeddedFontLst>
    <p:embeddedFont>
      <p:font typeface="Myriad Pro" panose="020B0503030403020204" pitchFamily="34" charset="0"/>
      <p:regular r:id="rId42"/>
      <p:bold r:id="rId43"/>
      <p:boldItalic r:id="rId44"/>
    </p:embeddedFont>
    <p:embeddedFont>
      <p:font typeface="Open Sans" pitchFamily="2" charset="0"/>
      <p:regular r:id="rId45"/>
      <p:bold r:id="rId46"/>
      <p:italic r:id="rId47"/>
      <p:boldItalic r:id="rId48"/>
    </p:embeddedFont>
    <p:embeddedFont>
      <p:font typeface="Tahoma" panose="020B0604030504040204" pitchFamily="34" charset="0"/>
      <p:regular r:id="rId49"/>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60">
          <p15:clr>
            <a:srgbClr val="A4A3A4"/>
          </p15:clr>
        </p15:guide>
        <p15:guide id="2" pos="7392">
          <p15:clr>
            <a:srgbClr val="A4A3A4"/>
          </p15:clr>
        </p15:guide>
        <p15:guide id="3" orient="horz"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ginltR1n8nlnsQSckB/W2CdSDV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8078C8-833C-3028-84CB-EE9EC1D5D48E}" v="34" dt="2026-09-10T02:45:34.092"/>
    <p1510:client id="{9DC89F50-C46A-D0B0-A9D8-4EA084FE93FC}" v="3" dt="2026-09-10T02:51:22.363"/>
  </p1510:revLst>
</p1510:revInfo>
</file>

<file path=ppt/tableStyles.xml><?xml version="1.0" encoding="utf-8"?>
<a:tblStyleLst xmlns:a="http://schemas.openxmlformats.org/drawingml/2006/main" def="{15DE6912-3A3C-46DC-803A-E73C58D7DD74}">
  <a:tblStyle styleId="{15DE6912-3A3C-46DC-803A-E73C58D7DD74}" styleName="Table_0">
    <a:wholeTbl>
      <a:tcTxStyle b="off" i="off">
        <a:font>
          <a:latin typeface="Tahoma"/>
          <a:ea typeface="Tahoma"/>
          <a:cs typeface="Tahom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BF4"/>
          </a:solidFill>
        </a:fill>
      </a:tcStyle>
    </a:wholeTbl>
    <a:band1H>
      <a:tcTxStyle/>
      <a:tcStyle>
        <a:tcBdr/>
        <a:fill>
          <a:solidFill>
            <a:srgbClr val="CAD4E8"/>
          </a:solidFill>
        </a:fill>
      </a:tcStyle>
    </a:band1H>
    <a:band2H>
      <a:tcTxStyle/>
      <a:tcStyle>
        <a:tcBdr/>
      </a:tcStyle>
    </a:band2H>
    <a:band1V>
      <a:tcTxStyle/>
      <a:tcStyle>
        <a:tcBdr/>
        <a:fill>
          <a:solidFill>
            <a:srgbClr val="CAD4E8"/>
          </a:solidFill>
        </a:fill>
      </a:tcStyle>
    </a:band1V>
    <a:band2V>
      <a:tcTxStyle/>
      <a:tcStyle>
        <a:tcBdr/>
      </a:tcStyle>
    </a:band2V>
    <a:lastCol>
      <a:tcTxStyle b="on" i="off">
        <a:font>
          <a:latin typeface="Tahoma"/>
          <a:ea typeface="Tahoma"/>
          <a:cs typeface="Tahoma"/>
        </a:font>
        <a:schemeClr val="lt1"/>
      </a:tcTxStyle>
      <a:tcStyle>
        <a:tcBdr/>
        <a:fill>
          <a:solidFill>
            <a:schemeClr val="accent1"/>
          </a:solidFill>
        </a:fill>
      </a:tcStyle>
    </a:lastCol>
    <a:firstCol>
      <a:tcTxStyle b="on" i="off">
        <a:font>
          <a:latin typeface="Tahoma"/>
          <a:ea typeface="Tahoma"/>
          <a:cs typeface="Tahoma"/>
        </a:font>
        <a:schemeClr val="lt1"/>
      </a:tcTxStyle>
      <a:tcStyle>
        <a:tcBdr/>
        <a:fill>
          <a:solidFill>
            <a:schemeClr val="accent1"/>
          </a:solidFill>
        </a:fill>
      </a:tcStyle>
    </a:firstCol>
    <a:lastRow>
      <a:tcTxStyle b="on" i="off">
        <a:font>
          <a:latin typeface="Tahoma"/>
          <a:ea typeface="Tahoma"/>
          <a:cs typeface="Tahom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Tahoma"/>
          <a:ea typeface="Tahoma"/>
          <a:cs typeface="Tahom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02" d="100"/>
          <a:sy n="102" d="100"/>
        </p:scale>
        <p:origin x="918" y="114"/>
      </p:cViewPr>
      <p:guideLst>
        <p:guide pos="360"/>
        <p:guide pos="7392"/>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4.fntdata"/><Relationship Id="rId53"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3.fntdata"/><Relationship Id="rId52"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notesMaster" Target="notesMasters/notesMaster1.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8.fntdata"/><Relationship Id="rId5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4E7F8B-A7AE-4E79-B68E-F0F85E4CE3D2}" type="doc">
      <dgm:prSet loTypeId="urn:microsoft.com/office/officeart/2005/8/layout/vList2" loCatId="list" qsTypeId="urn:microsoft.com/office/officeart/2005/8/quickstyle/simple1#1" qsCatId="simple" csTypeId="urn:microsoft.com/office/officeart/2005/8/colors/accent1_2#1" csCatId="accent1"/>
      <dgm:spPr/>
      <dgm:t>
        <a:bodyPr/>
        <a:lstStyle/>
        <a:p>
          <a:endParaRPr lang="en-US"/>
        </a:p>
      </dgm:t>
    </dgm:pt>
    <dgm:pt modelId="{C3F4E22A-16FF-4FEA-B178-5BF8035D4D71}">
      <dgm:prSet custT="1"/>
      <dgm:spPr/>
      <dgm:t>
        <a:bodyPr/>
        <a:lstStyle/>
        <a:p>
          <a:r>
            <a:rPr lang="en-US" sz="2400" dirty="0">
              <a:latin typeface="Tahoma" panose="020B0604030504040204" pitchFamily="34" charset="0"/>
              <a:ea typeface="Tahoma" panose="020B0604030504040204" pitchFamily="34" charset="0"/>
              <a:cs typeface="Tahoma" panose="020B0604030504040204" pitchFamily="34" charset="0"/>
            </a:rPr>
            <a:t>Aging slows protein turnover resulting in the accumulation of damaged proteins.</a:t>
          </a:r>
        </a:p>
      </dgm:t>
    </dgm:pt>
    <dgm:pt modelId="{5D4DEE75-7C8B-4530-AC36-4CC7C494FCDD}" type="parTrans" cxnId="{D25D787B-703E-46A9-A48A-ADBF2C00FA6C}">
      <dgm:prSet/>
      <dgm:spPr/>
      <dgm:t>
        <a:bodyPr/>
        <a:lstStyle/>
        <a:p>
          <a:endParaRPr lang="en-US"/>
        </a:p>
      </dgm:t>
    </dgm:pt>
    <dgm:pt modelId="{2ACCFBAB-9D6B-4435-9855-E21A95B5E605}" type="sibTrans" cxnId="{D25D787B-703E-46A9-A48A-ADBF2C00FA6C}">
      <dgm:prSet/>
      <dgm:spPr/>
      <dgm:t>
        <a:bodyPr/>
        <a:lstStyle/>
        <a:p>
          <a:endParaRPr lang="en-US"/>
        </a:p>
      </dgm:t>
    </dgm:pt>
    <dgm:pt modelId="{B585828D-0060-49E1-B4BB-A0DE1CBE8C8D}">
      <dgm:prSet custT="1"/>
      <dgm:spPr/>
      <dgm:t>
        <a:bodyPr/>
        <a:lstStyle/>
        <a:p>
          <a:r>
            <a:rPr lang="en-US" sz="2400" dirty="0">
              <a:latin typeface="Tahoma" panose="020B0604030504040204" pitchFamily="34" charset="0"/>
              <a:ea typeface="Tahoma" panose="020B0604030504040204" pitchFamily="34" charset="0"/>
              <a:cs typeface="Tahoma" panose="020B0604030504040204" pitchFamily="34" charset="0"/>
            </a:rPr>
            <a:t>Treatments that slow aging (like rapamycin and CR) slow protein synthesis.</a:t>
          </a:r>
        </a:p>
      </dgm:t>
    </dgm:pt>
    <dgm:pt modelId="{2320113D-1F64-42AD-A4E1-EEF1D2FD54B5}" type="parTrans" cxnId="{F5F29561-0690-4181-BF55-ABD490C769A0}">
      <dgm:prSet/>
      <dgm:spPr/>
      <dgm:t>
        <a:bodyPr/>
        <a:lstStyle/>
        <a:p>
          <a:endParaRPr lang="en-US"/>
        </a:p>
      </dgm:t>
    </dgm:pt>
    <dgm:pt modelId="{A8D90B59-64F9-4AE6-9D17-F784326CEBBC}" type="sibTrans" cxnId="{F5F29561-0690-4181-BF55-ABD490C769A0}">
      <dgm:prSet/>
      <dgm:spPr/>
      <dgm:t>
        <a:bodyPr/>
        <a:lstStyle/>
        <a:p>
          <a:endParaRPr lang="en-US"/>
        </a:p>
      </dgm:t>
    </dgm:pt>
    <dgm:pt modelId="{854334A2-5C7A-4A28-B78F-88577143FB65}">
      <dgm:prSet custT="1"/>
      <dgm:spPr/>
      <dgm:t>
        <a:bodyPr/>
        <a:lstStyle/>
        <a:p>
          <a:r>
            <a:rPr lang="en-US" sz="2400" dirty="0">
              <a:latin typeface="Tahoma" panose="020B0604030504040204" pitchFamily="34" charset="0"/>
              <a:ea typeface="Tahoma" panose="020B0604030504040204" pitchFamily="34" charset="0"/>
              <a:cs typeface="Tahoma" panose="020B0604030504040204" pitchFamily="34" charset="0"/>
            </a:rPr>
            <a:t>Treatments that slow aging increase protein breakdown (e.g. autophagy). </a:t>
          </a:r>
        </a:p>
      </dgm:t>
    </dgm:pt>
    <dgm:pt modelId="{EA4A89D3-F291-4D43-9B86-8C8492224939}" type="parTrans" cxnId="{9D8262A0-D946-48BF-B041-E104C89741CA}">
      <dgm:prSet/>
      <dgm:spPr/>
      <dgm:t>
        <a:bodyPr/>
        <a:lstStyle/>
        <a:p>
          <a:endParaRPr lang="en-US"/>
        </a:p>
      </dgm:t>
    </dgm:pt>
    <dgm:pt modelId="{8E7C2CAD-0D51-4114-AFB7-F1B6BB593F95}" type="sibTrans" cxnId="{9D8262A0-D946-48BF-B041-E104C89741CA}">
      <dgm:prSet/>
      <dgm:spPr/>
      <dgm:t>
        <a:bodyPr/>
        <a:lstStyle/>
        <a:p>
          <a:endParaRPr lang="en-US"/>
        </a:p>
      </dgm:t>
    </dgm:pt>
    <dgm:pt modelId="{2CCD1F8C-1D50-ED4C-844E-D9259D247E05}" type="pres">
      <dgm:prSet presAssocID="{BF4E7F8B-A7AE-4E79-B68E-F0F85E4CE3D2}" presName="linear" presStyleCnt="0">
        <dgm:presLayoutVars>
          <dgm:animLvl val="lvl"/>
          <dgm:resizeHandles val="exact"/>
        </dgm:presLayoutVars>
      </dgm:prSet>
      <dgm:spPr/>
    </dgm:pt>
    <dgm:pt modelId="{9AE7A241-502D-2D4F-92EB-01C520620154}" type="pres">
      <dgm:prSet presAssocID="{C3F4E22A-16FF-4FEA-B178-5BF8035D4D71}" presName="parentText" presStyleLbl="node1" presStyleIdx="0" presStyleCnt="3" custLinFactNeighborX="-5750" custLinFactNeighborY="23152">
        <dgm:presLayoutVars>
          <dgm:chMax val="0"/>
          <dgm:bulletEnabled val="1"/>
        </dgm:presLayoutVars>
      </dgm:prSet>
      <dgm:spPr/>
    </dgm:pt>
    <dgm:pt modelId="{2BE7DE1A-122F-7F48-820C-8DC6FF362B4A}" type="pres">
      <dgm:prSet presAssocID="{2ACCFBAB-9D6B-4435-9855-E21A95B5E605}" presName="spacer" presStyleCnt="0"/>
      <dgm:spPr/>
    </dgm:pt>
    <dgm:pt modelId="{11A6C855-AC74-8447-82BE-A34CA2DF445B}" type="pres">
      <dgm:prSet presAssocID="{B585828D-0060-49E1-B4BB-A0DE1CBE8C8D}" presName="parentText" presStyleLbl="node1" presStyleIdx="1" presStyleCnt="3" custLinFactNeighborX="-5750" custLinFactNeighborY="18967">
        <dgm:presLayoutVars>
          <dgm:chMax val="0"/>
          <dgm:bulletEnabled val="1"/>
        </dgm:presLayoutVars>
      </dgm:prSet>
      <dgm:spPr/>
    </dgm:pt>
    <dgm:pt modelId="{E5A2D331-2021-8C4E-A8D1-B1F9900A2DE7}" type="pres">
      <dgm:prSet presAssocID="{A8D90B59-64F9-4AE6-9D17-F784326CEBBC}" presName="spacer" presStyleCnt="0"/>
      <dgm:spPr/>
    </dgm:pt>
    <dgm:pt modelId="{60B976B5-C335-FB44-A638-1C4B0C199AF2}" type="pres">
      <dgm:prSet presAssocID="{854334A2-5C7A-4A28-B78F-88577143FB65}" presName="parentText" presStyleLbl="node1" presStyleIdx="2" presStyleCnt="3" custLinFactNeighborX="-5750" custLinFactNeighborY="23152">
        <dgm:presLayoutVars>
          <dgm:chMax val="0"/>
          <dgm:bulletEnabled val="1"/>
        </dgm:presLayoutVars>
      </dgm:prSet>
      <dgm:spPr/>
    </dgm:pt>
  </dgm:ptLst>
  <dgm:cxnLst>
    <dgm:cxn modelId="{78E8ED12-D431-3D49-85CB-A985B2A8AFA3}" type="presOf" srcId="{C3F4E22A-16FF-4FEA-B178-5BF8035D4D71}" destId="{9AE7A241-502D-2D4F-92EB-01C520620154}" srcOrd="0" destOrd="0" presId="urn:microsoft.com/office/officeart/2005/8/layout/vList2"/>
    <dgm:cxn modelId="{F5F29561-0690-4181-BF55-ABD490C769A0}" srcId="{BF4E7F8B-A7AE-4E79-B68E-F0F85E4CE3D2}" destId="{B585828D-0060-49E1-B4BB-A0DE1CBE8C8D}" srcOrd="1" destOrd="0" parTransId="{2320113D-1F64-42AD-A4E1-EEF1D2FD54B5}" sibTransId="{A8D90B59-64F9-4AE6-9D17-F784326CEBBC}"/>
    <dgm:cxn modelId="{D25D787B-703E-46A9-A48A-ADBF2C00FA6C}" srcId="{BF4E7F8B-A7AE-4E79-B68E-F0F85E4CE3D2}" destId="{C3F4E22A-16FF-4FEA-B178-5BF8035D4D71}" srcOrd="0" destOrd="0" parTransId="{5D4DEE75-7C8B-4530-AC36-4CC7C494FCDD}" sibTransId="{2ACCFBAB-9D6B-4435-9855-E21A95B5E605}"/>
    <dgm:cxn modelId="{9D8262A0-D946-48BF-B041-E104C89741CA}" srcId="{BF4E7F8B-A7AE-4E79-B68E-F0F85E4CE3D2}" destId="{854334A2-5C7A-4A28-B78F-88577143FB65}" srcOrd="2" destOrd="0" parTransId="{EA4A89D3-F291-4D43-9B86-8C8492224939}" sibTransId="{8E7C2CAD-0D51-4114-AFB7-F1B6BB593F95}"/>
    <dgm:cxn modelId="{D55D09B6-E78F-124B-8E10-EE5C4BF1C0C1}" type="presOf" srcId="{BF4E7F8B-A7AE-4E79-B68E-F0F85E4CE3D2}" destId="{2CCD1F8C-1D50-ED4C-844E-D9259D247E05}" srcOrd="0" destOrd="0" presId="urn:microsoft.com/office/officeart/2005/8/layout/vList2"/>
    <dgm:cxn modelId="{1BADEFD1-C857-4849-9358-A8F1916F77EA}" type="presOf" srcId="{B585828D-0060-49E1-B4BB-A0DE1CBE8C8D}" destId="{11A6C855-AC74-8447-82BE-A34CA2DF445B}" srcOrd="0" destOrd="0" presId="urn:microsoft.com/office/officeart/2005/8/layout/vList2"/>
    <dgm:cxn modelId="{A88056D2-54F3-E24A-81C6-B393721A305D}" type="presOf" srcId="{854334A2-5C7A-4A28-B78F-88577143FB65}" destId="{60B976B5-C335-FB44-A638-1C4B0C199AF2}" srcOrd="0" destOrd="0" presId="urn:microsoft.com/office/officeart/2005/8/layout/vList2"/>
    <dgm:cxn modelId="{8C5A6E94-7E19-E845-AD9E-FE2E7CF07368}" type="presParOf" srcId="{2CCD1F8C-1D50-ED4C-844E-D9259D247E05}" destId="{9AE7A241-502D-2D4F-92EB-01C520620154}" srcOrd="0" destOrd="0" presId="urn:microsoft.com/office/officeart/2005/8/layout/vList2"/>
    <dgm:cxn modelId="{0BEE946C-B5D7-7042-AEF9-F6CC2BF1E5D3}" type="presParOf" srcId="{2CCD1F8C-1D50-ED4C-844E-D9259D247E05}" destId="{2BE7DE1A-122F-7F48-820C-8DC6FF362B4A}" srcOrd="1" destOrd="0" presId="urn:microsoft.com/office/officeart/2005/8/layout/vList2"/>
    <dgm:cxn modelId="{ACAE4378-A062-5E4D-A83D-F982D7BD8D72}" type="presParOf" srcId="{2CCD1F8C-1D50-ED4C-844E-D9259D247E05}" destId="{11A6C855-AC74-8447-82BE-A34CA2DF445B}" srcOrd="2" destOrd="0" presId="urn:microsoft.com/office/officeart/2005/8/layout/vList2"/>
    <dgm:cxn modelId="{9437497B-83F7-4244-AAF6-957FA72B1056}" type="presParOf" srcId="{2CCD1F8C-1D50-ED4C-844E-D9259D247E05}" destId="{E5A2D331-2021-8C4E-A8D1-B1F9900A2DE7}" srcOrd="3" destOrd="0" presId="urn:microsoft.com/office/officeart/2005/8/layout/vList2"/>
    <dgm:cxn modelId="{87875F6A-8D27-C44C-9A7A-E7A16A672503}" type="presParOf" srcId="{2CCD1F8C-1D50-ED4C-844E-D9259D247E05}" destId="{60B976B5-C335-FB44-A638-1C4B0C199AF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7A241-502D-2D4F-92EB-01C520620154}">
      <dsp:nvSpPr>
        <dsp:cNvPr id="0" name=""/>
        <dsp:cNvSpPr/>
      </dsp:nvSpPr>
      <dsp:spPr>
        <a:xfrm>
          <a:off x="0" y="64453"/>
          <a:ext cx="5570853" cy="131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ahoma" panose="020B0604030504040204" pitchFamily="34" charset="0"/>
              <a:ea typeface="Tahoma" panose="020B0604030504040204" pitchFamily="34" charset="0"/>
              <a:cs typeface="Tahoma" panose="020B0604030504040204" pitchFamily="34" charset="0"/>
            </a:rPr>
            <a:t>Aging slows protein turnover resulting in the accumulation of damaged proteins.</a:t>
          </a:r>
        </a:p>
      </dsp:txBody>
      <dsp:txXfrm>
        <a:off x="63968" y="128421"/>
        <a:ext cx="5442917" cy="1182464"/>
      </dsp:txXfrm>
    </dsp:sp>
    <dsp:sp modelId="{11A6C855-AC74-8447-82BE-A34CA2DF445B}">
      <dsp:nvSpPr>
        <dsp:cNvPr id="0" name=""/>
        <dsp:cNvSpPr/>
      </dsp:nvSpPr>
      <dsp:spPr>
        <a:xfrm>
          <a:off x="0" y="1551459"/>
          <a:ext cx="5570853" cy="131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ahoma" panose="020B0604030504040204" pitchFamily="34" charset="0"/>
              <a:ea typeface="Tahoma" panose="020B0604030504040204" pitchFamily="34" charset="0"/>
              <a:cs typeface="Tahoma" panose="020B0604030504040204" pitchFamily="34" charset="0"/>
            </a:rPr>
            <a:t>Treatments that slow aging (like rapamycin and CR) slow protein synthesis.</a:t>
          </a:r>
        </a:p>
      </dsp:txBody>
      <dsp:txXfrm>
        <a:off x="63968" y="1615427"/>
        <a:ext cx="5442917" cy="1182464"/>
      </dsp:txXfrm>
    </dsp:sp>
    <dsp:sp modelId="{60B976B5-C335-FB44-A638-1C4B0C199AF2}">
      <dsp:nvSpPr>
        <dsp:cNvPr id="0" name=""/>
        <dsp:cNvSpPr/>
      </dsp:nvSpPr>
      <dsp:spPr>
        <a:xfrm>
          <a:off x="0" y="3033000"/>
          <a:ext cx="5570853" cy="131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ahoma" panose="020B0604030504040204" pitchFamily="34" charset="0"/>
              <a:ea typeface="Tahoma" panose="020B0604030504040204" pitchFamily="34" charset="0"/>
              <a:cs typeface="Tahoma" panose="020B0604030504040204" pitchFamily="34" charset="0"/>
            </a:rPr>
            <a:t>Treatments that slow aging increase protein breakdown (e.g. autophagy). </a:t>
          </a:r>
        </a:p>
      </dsp:txBody>
      <dsp:txXfrm>
        <a:off x="63968" y="3096968"/>
        <a:ext cx="5442917" cy="11824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47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a:extLst>
            <a:ext uri="{FF2B5EF4-FFF2-40B4-BE49-F238E27FC236}">
              <a16:creationId xmlns:a16="http://schemas.microsoft.com/office/drawing/2014/main" id="{8D370B6C-5DBA-0404-7306-0C37CCDDB3E0}"/>
            </a:ext>
          </a:extLst>
        </p:cNvPr>
        <p:cNvGrpSpPr/>
        <p:nvPr/>
      </p:nvGrpSpPr>
      <p:grpSpPr>
        <a:xfrm>
          <a:off x="0" y="0"/>
          <a:ext cx="0" cy="0"/>
          <a:chOff x="0" y="0"/>
          <a:chExt cx="0" cy="0"/>
        </a:xfrm>
      </p:grpSpPr>
      <p:sp>
        <p:nvSpPr>
          <p:cNvPr id="159" name="Google Shape;159;p7:notes">
            <a:extLst>
              <a:ext uri="{FF2B5EF4-FFF2-40B4-BE49-F238E27FC236}">
                <a16:creationId xmlns:a16="http://schemas.microsoft.com/office/drawing/2014/main" id="{CD691F66-71C8-5E5C-FD17-A348875A5C2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7:notes">
            <a:extLst>
              <a:ext uri="{FF2B5EF4-FFF2-40B4-BE49-F238E27FC236}">
                <a16:creationId xmlns:a16="http://schemas.microsoft.com/office/drawing/2014/main" id="{198B478B-564D-F90B-55E7-69ACD8FB4B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6413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084FC073-F45F-114A-8043-F79A6E9497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FFFF00"/>
                </a:solidFill>
                <a:latin typeface="Arial" panose="020B0604020202020204" pitchFamily="34" charset="0"/>
                <a:ea typeface="ＭＳ Ｐゴシック" panose="020B0600070205080204" pitchFamily="34" charset="-128"/>
              </a:defRPr>
            </a:lvl1pPr>
            <a:lvl2pPr marL="37931725" indent="-37474525">
              <a:defRPr sz="3200">
                <a:solidFill>
                  <a:srgbClr val="FFFF00"/>
                </a:solidFill>
                <a:latin typeface="Arial" panose="020B0604020202020204" pitchFamily="34" charset="0"/>
                <a:ea typeface="ＭＳ Ｐゴシック" panose="020B0600070205080204" pitchFamily="34" charset="-128"/>
              </a:defRPr>
            </a:lvl2pPr>
            <a:lvl3pPr>
              <a:defRPr sz="3200">
                <a:solidFill>
                  <a:srgbClr val="FFFF00"/>
                </a:solidFill>
                <a:latin typeface="Arial" panose="020B0604020202020204" pitchFamily="34" charset="0"/>
                <a:ea typeface="ＭＳ Ｐゴシック" panose="020B0600070205080204" pitchFamily="34" charset="-128"/>
              </a:defRPr>
            </a:lvl3pPr>
            <a:lvl4pPr>
              <a:defRPr sz="3200">
                <a:solidFill>
                  <a:srgbClr val="FFFF00"/>
                </a:solidFill>
                <a:latin typeface="Arial" panose="020B0604020202020204" pitchFamily="34" charset="0"/>
                <a:ea typeface="ＭＳ Ｐゴシック" panose="020B0600070205080204" pitchFamily="34" charset="-128"/>
              </a:defRPr>
            </a:lvl4pPr>
            <a:lvl5pPr>
              <a:defRPr sz="3200">
                <a:solidFill>
                  <a:srgbClr val="FFFF00"/>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3200">
                <a:solidFill>
                  <a:srgbClr val="FFFF00"/>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3200">
                <a:solidFill>
                  <a:srgbClr val="FFFF00"/>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3200">
                <a:solidFill>
                  <a:srgbClr val="FFFF00"/>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3200">
                <a:solidFill>
                  <a:srgbClr val="FFFF00"/>
                </a:solidFill>
                <a:latin typeface="Arial" panose="020B0604020202020204" pitchFamily="34" charset="0"/>
                <a:ea typeface="ＭＳ Ｐゴシック" panose="020B0600070205080204" pitchFamily="34" charset="-128"/>
              </a:defRPr>
            </a:lvl9pPr>
          </a:lstStyle>
          <a:p>
            <a:fld id="{DB21FF77-E299-4147-AD91-05BF9D65FBD4}" type="slidenum">
              <a:rPr lang="en-US" altLang="en-US" sz="1200">
                <a:solidFill>
                  <a:schemeClr val="tx1"/>
                </a:solidFill>
              </a:rPr>
              <a:pPr/>
              <a:t>14</a:t>
            </a:fld>
            <a:endParaRPr lang="en-US" altLang="en-US" sz="1200">
              <a:solidFill>
                <a:schemeClr val="tx1"/>
              </a:solidFill>
            </a:endParaRPr>
          </a:p>
        </p:txBody>
      </p:sp>
      <p:sp>
        <p:nvSpPr>
          <p:cNvPr id="33795" name="Rectangle 2">
            <a:extLst>
              <a:ext uri="{FF2B5EF4-FFF2-40B4-BE49-F238E27FC236}">
                <a16:creationId xmlns:a16="http://schemas.microsoft.com/office/drawing/2014/main" id="{4A6EAF19-E4D6-244C-8999-C6E1F48129BA}"/>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C1A50E51-0D9D-7841-9C74-81BA69B848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09613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prstGeom prst="rect">
            <a:avLst/>
          </a:prstGeom>
        </p:spPr>
        <p:txBody>
          <a:bodyPr/>
          <a:lstStyle/>
          <a:p>
            <a:pPr lvl="0"/>
            <a:endParaRPr/>
          </a:p>
        </p:txBody>
      </p:sp>
      <p:sp>
        <p:nvSpPr>
          <p:cNvPr id="151" name="Shape 151"/>
          <p:cNvSpPr>
            <a:spLocks noGrp="1"/>
          </p:cNvSpPr>
          <p:nvPr>
            <p:ph type="body" sz="quarter" idx="1"/>
          </p:nvPr>
        </p:nvSpPr>
        <p:spPr>
          <a:prstGeom prst="rect">
            <a:avLst/>
          </a:prstGeom>
        </p:spPr>
        <p:txBody>
          <a:bodyPr/>
          <a:lstStyle/>
          <a:p>
            <a:pPr lvl="0">
              <a:defRPr sz="1800"/>
            </a:pPr>
            <a:r>
              <a:rPr sz="2400" dirty="0"/>
              <a:t>Worried about bicarb because of contracting spleen.</a:t>
            </a:r>
          </a:p>
          <a:p>
            <a:pPr lvl="0">
              <a:defRPr sz="1800"/>
            </a:pPr>
            <a:r>
              <a:rPr sz="2400" dirty="0"/>
              <a:t>RER is high and INCREASES post Iditarod</a:t>
            </a:r>
          </a:p>
          <a:p>
            <a:pPr lvl="0">
              <a:defRPr sz="1800"/>
            </a:pPr>
            <a:r>
              <a:rPr sz="2400" dirty="0"/>
              <a:t>Relative rates of oxidation are CHO dominant and increases post-Iditarod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p:spPr>
        <p:txBody>
          <a:bodyPr/>
          <a:lstStyle/>
          <a:p>
            <a:pPr lvl="0"/>
            <a:endParaRPr/>
          </a:p>
        </p:txBody>
      </p:sp>
      <p:sp>
        <p:nvSpPr>
          <p:cNvPr id="159" name="Shape 159"/>
          <p:cNvSpPr>
            <a:spLocks noGrp="1"/>
          </p:cNvSpPr>
          <p:nvPr>
            <p:ph type="body" sz="quarter" idx="1"/>
          </p:nvPr>
        </p:nvSpPr>
        <p:spPr>
          <a:prstGeom prst="rect">
            <a:avLst/>
          </a:prstGeom>
        </p:spPr>
        <p:txBody>
          <a:bodyPr/>
          <a:lstStyle/>
          <a:p>
            <a:pPr lvl="0">
              <a:defRPr sz="1800"/>
            </a:pPr>
            <a:r>
              <a:rPr sz="2400" dirty="0"/>
              <a:t>Bars are human values at 45% VO2max</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pPr lvl="0"/>
            <a:endParaRPr/>
          </a:p>
        </p:txBody>
      </p:sp>
      <p:sp>
        <p:nvSpPr>
          <p:cNvPr id="175" name="Shape 175"/>
          <p:cNvSpPr>
            <a:spLocks noGrp="1"/>
          </p:cNvSpPr>
          <p:nvPr>
            <p:ph type="body" sz="quarter" idx="1"/>
          </p:nvPr>
        </p:nvSpPr>
        <p:spPr>
          <a:prstGeom prst="rect">
            <a:avLst/>
          </a:prstGeom>
        </p:spPr>
        <p:txBody>
          <a:bodyPr/>
          <a:lstStyle/>
          <a:p>
            <a:pPr lvl="0">
              <a:defRPr sz="1800"/>
            </a:pPr>
            <a:r>
              <a:rPr sz="2400" dirty="0"/>
              <a:t>Glycerol concentration very high - high rate of lipolysis and very high rate of Rd to liver.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794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9F0499BD-0993-D08F-CBEB-061D2C8DC50C}"/>
            </a:ext>
          </a:extLst>
        </p:cNvPr>
        <p:cNvGrpSpPr/>
        <p:nvPr/>
      </p:nvGrpSpPr>
      <p:grpSpPr>
        <a:xfrm>
          <a:off x="0" y="0"/>
          <a:ext cx="0" cy="0"/>
          <a:chOff x="0" y="0"/>
          <a:chExt cx="0" cy="0"/>
        </a:xfrm>
      </p:grpSpPr>
      <p:sp>
        <p:nvSpPr>
          <p:cNvPr id="132" name="Google Shape;132;p3:notes">
            <a:extLst>
              <a:ext uri="{FF2B5EF4-FFF2-40B4-BE49-F238E27FC236}">
                <a16:creationId xmlns:a16="http://schemas.microsoft.com/office/drawing/2014/main" id="{494A2C0F-D12E-D7E0-81DC-5EB180C2EA9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3:notes">
            <a:extLst>
              <a:ext uri="{FF2B5EF4-FFF2-40B4-BE49-F238E27FC236}">
                <a16:creationId xmlns:a16="http://schemas.microsoft.com/office/drawing/2014/main" id="{D0E6E8FF-BE69-9597-4257-C96694C0AE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4970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18"/>
          <p:cNvSpPr/>
          <p:nvPr/>
        </p:nvSpPr>
        <p:spPr>
          <a:xfrm>
            <a:off x="1528762" y="1473243"/>
            <a:ext cx="9144000" cy="3007447"/>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5" name="Google Shape;15;p18"/>
          <p:cNvSpPr txBox="1">
            <a:spLocks noGrp="1"/>
          </p:cNvSpPr>
          <p:nvPr>
            <p:ph type="ctrTitle"/>
          </p:nvPr>
        </p:nvSpPr>
        <p:spPr>
          <a:xfrm>
            <a:off x="1801368" y="1664208"/>
            <a:ext cx="8586216" cy="21762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600"/>
              <a:buFont typeface="Tahoma"/>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8"/>
          <p:cNvSpPr txBox="1">
            <a:spLocks noGrp="1"/>
          </p:cNvSpPr>
          <p:nvPr>
            <p:ph type="subTitle" idx="1"/>
          </p:nvPr>
        </p:nvSpPr>
        <p:spPr>
          <a:xfrm>
            <a:off x="2487168" y="4142231"/>
            <a:ext cx="7223760" cy="1152975"/>
          </a:xfrm>
          <a:prstGeom prst="rect">
            <a:avLst/>
          </a:prstGeom>
          <a:solidFill>
            <a:srgbClr val="0070C0"/>
          </a:solidFill>
          <a:ln>
            <a:noFill/>
          </a:ln>
        </p:spPr>
        <p:txBody>
          <a:bodyPr spcFirstLastPara="1" wrap="square" lIns="91425" tIns="45700" rIns="91425" bIns="45700" anchor="ctr" anchorCtr="0">
            <a:normAutofit/>
          </a:bodyPr>
          <a:lstStyle>
            <a:lvl1pPr lvl="0" algn="ctr">
              <a:lnSpc>
                <a:spcPct val="110000"/>
              </a:lnSpc>
              <a:spcBef>
                <a:spcPts val="1000"/>
              </a:spcBef>
              <a:spcAft>
                <a:spcPts val="0"/>
              </a:spcAft>
              <a:buClr>
                <a:schemeClr val="lt1"/>
              </a:buClr>
              <a:buSzPts val="2400"/>
              <a:buNone/>
              <a:defRPr sz="2400">
                <a:solidFill>
                  <a:schemeClr val="lt1"/>
                </a:solidFill>
              </a:defRPr>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9"/>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9" name="Google Shape;19;p19"/>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20" name="Google Shape;20;p19"/>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Tahoma"/>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9"/>
          <p:cNvSpPr txBox="1">
            <a:spLocks noGrp="1"/>
          </p:cNvSpPr>
          <p:nvPr>
            <p:ph type="body" idx="1"/>
          </p:nvPr>
        </p:nvSpPr>
        <p:spPr>
          <a:xfrm>
            <a:off x="1115568" y="2478024"/>
            <a:ext cx="10168128" cy="3694176"/>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with pictures">
  <p:cSld name="Title and Content with pictures">
    <p:spTree>
      <p:nvGrpSpPr>
        <p:cNvPr id="1" name="Shape 22"/>
        <p:cNvGrpSpPr/>
        <p:nvPr/>
      </p:nvGrpSpPr>
      <p:grpSpPr>
        <a:xfrm>
          <a:off x="0" y="0"/>
          <a:ext cx="0" cy="0"/>
          <a:chOff x="0" y="0"/>
          <a:chExt cx="0" cy="0"/>
        </a:xfrm>
      </p:grpSpPr>
      <p:sp>
        <p:nvSpPr>
          <p:cNvPr id="23" name="Google Shape;23;p20"/>
          <p:cNvSpPr txBox="1">
            <a:spLocks noGrp="1"/>
          </p:cNvSpPr>
          <p:nvPr>
            <p:ph type="title"/>
          </p:nvPr>
        </p:nvSpPr>
        <p:spPr>
          <a:xfrm>
            <a:off x="5084064"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Tahoma"/>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0"/>
          <p:cNvSpPr txBox="1">
            <a:spLocks noGrp="1"/>
          </p:cNvSpPr>
          <p:nvPr>
            <p:ph type="body" idx="1"/>
          </p:nvPr>
        </p:nvSpPr>
        <p:spPr>
          <a:xfrm>
            <a:off x="5084064"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0"/>
          <p:cNvSpPr/>
          <p:nvPr/>
        </p:nvSpPr>
        <p:spPr>
          <a:xfrm rot="5400000">
            <a:off x="5317960" y="363389"/>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26" name="Google Shape;26;p20"/>
          <p:cNvSpPr/>
          <p:nvPr/>
        </p:nvSpPr>
        <p:spPr>
          <a:xfrm>
            <a:off x="5099266"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27" name="Google Shape;27;p20"/>
          <p:cNvSpPr>
            <a:spLocks noGrp="1"/>
          </p:cNvSpPr>
          <p:nvPr>
            <p:ph type="pic" idx="2"/>
          </p:nvPr>
        </p:nvSpPr>
        <p:spPr>
          <a:xfrm>
            <a:off x="457200" y="603504"/>
            <a:ext cx="4050792" cy="5577840"/>
          </a:xfrm>
          <a:prstGeom prst="rect">
            <a:avLst/>
          </a:prstGeom>
          <a:noFill/>
          <a:ln>
            <a:no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with 2 pictures">
  <p:cSld name="Title and Content with 2 pictures">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612648"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Tahoma"/>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612648"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400"/>
              <a:buNone/>
              <a:defRPr sz="2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1"/>
          <p:cNvSpPr/>
          <p:nvPr/>
        </p:nvSpPr>
        <p:spPr>
          <a:xfrm rot="5400000">
            <a:off x="850392" y="365760"/>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32" name="Google Shape;32;p21"/>
          <p:cNvSpPr>
            <a:spLocks noGrp="1"/>
          </p:cNvSpPr>
          <p:nvPr>
            <p:ph type="pic" idx="2"/>
          </p:nvPr>
        </p:nvSpPr>
        <p:spPr>
          <a:xfrm>
            <a:off x="7680960" y="4352544"/>
            <a:ext cx="4507992" cy="2505456"/>
          </a:xfrm>
          <a:prstGeom prst="rect">
            <a:avLst/>
          </a:prstGeom>
          <a:noFill/>
          <a:ln>
            <a:noFill/>
          </a:ln>
        </p:spPr>
        <p:txBody>
          <a:bodyPr/>
          <a:lstStyle/>
          <a:p>
            <a:endParaRPr lang="en-US"/>
          </a:p>
        </p:txBody>
      </p:sp>
      <p:sp>
        <p:nvSpPr>
          <p:cNvPr id="33" name="Google Shape;33;p21"/>
          <p:cNvSpPr>
            <a:spLocks noGrp="1"/>
          </p:cNvSpPr>
          <p:nvPr>
            <p:ph type="pic" idx="3"/>
          </p:nvPr>
        </p:nvSpPr>
        <p:spPr>
          <a:xfrm>
            <a:off x="7680960" y="0"/>
            <a:ext cx="4507992" cy="4123944"/>
          </a:xfrm>
          <a:prstGeom prst="rect">
            <a:avLst/>
          </a:prstGeom>
          <a:noFill/>
          <a:ln>
            <a:noFill/>
          </a:ln>
        </p:spPr>
        <p:txBody>
          <a:bodyPr/>
          <a:lstStyle/>
          <a:p>
            <a:endParaRPr lang="en-US"/>
          </a:p>
        </p:txBody>
      </p:sp>
      <p:sp>
        <p:nvSpPr>
          <p:cNvPr id="34" name="Google Shape;34;p21"/>
          <p:cNvSpPr/>
          <p:nvPr/>
        </p:nvSpPr>
        <p:spPr>
          <a:xfrm>
            <a:off x="621792"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22"/>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37" name="Google Shape;37;p22"/>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Tahoma"/>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400"/>
              <a:buNone/>
              <a:defRPr sz="24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2"/>
          <p:cNvSpPr/>
          <p:nvPr/>
        </p:nvSpPr>
        <p:spPr>
          <a:xfrm>
            <a:off x="609084" y="2965074"/>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40" name="Google Shape;40;p22"/>
          <p:cNvSpPr/>
          <p:nvPr/>
        </p:nvSpPr>
        <p:spPr>
          <a:xfrm rot="5400000">
            <a:off x="7360539" y="3424428"/>
            <a:ext cx="210312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60"/>
        <p:cNvGrpSpPr/>
        <p:nvPr/>
      </p:nvGrpSpPr>
      <p:grpSpPr>
        <a:xfrm>
          <a:off x="0" y="0"/>
          <a:ext cx="0" cy="0"/>
          <a:chOff x="0" y="0"/>
          <a:chExt cx="0" cy="0"/>
        </a:xfrm>
      </p:grpSpPr>
      <p:sp>
        <p:nvSpPr>
          <p:cNvPr id="61" name="Google Shape;61;p26"/>
          <p:cNvSpPr txBox="1">
            <a:spLocks noGrp="1"/>
          </p:cNvSpPr>
          <p:nvPr>
            <p:ph type="title"/>
          </p:nvPr>
        </p:nvSpPr>
        <p:spPr>
          <a:xfrm>
            <a:off x="557784" y="640080"/>
            <a:ext cx="10890504" cy="396328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Tahoma"/>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6"/>
          <p:cNvSpPr/>
          <p:nvPr/>
        </p:nvSpPr>
        <p:spPr>
          <a:xfrm>
            <a:off x="558210" y="4720177"/>
            <a:ext cx="11134956" cy="82296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63" name="Google Shape;63;p26"/>
          <p:cNvSpPr/>
          <p:nvPr/>
        </p:nvSpPr>
        <p:spPr>
          <a:xfrm>
            <a:off x="498834" y="4754678"/>
            <a:ext cx="146304"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64" name="Google Shape;64;p26"/>
          <p:cNvSpPr txBox="1">
            <a:spLocks noGrp="1"/>
          </p:cNvSpPr>
          <p:nvPr>
            <p:ph type="body" idx="1"/>
          </p:nvPr>
        </p:nvSpPr>
        <p:spPr>
          <a:xfrm>
            <a:off x="841248" y="4841108"/>
            <a:ext cx="10607040" cy="585216"/>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400"/>
              <a:buNone/>
              <a:defRPr sz="24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65"/>
        <p:cNvGrpSpPr/>
        <p:nvPr/>
      </p:nvGrpSpPr>
      <p:grpSpPr>
        <a:xfrm>
          <a:off x="0" y="0"/>
          <a:ext cx="0" cy="0"/>
          <a:chOff x="0" y="0"/>
          <a:chExt cx="0" cy="0"/>
        </a:xfrm>
      </p:grpSpPr>
      <p:sp>
        <p:nvSpPr>
          <p:cNvPr id="66" name="Google Shape;66;p27"/>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67" name="Google Shape;67;p27"/>
          <p:cNvSpPr>
            <a:spLocks noGrp="1"/>
          </p:cNvSpPr>
          <p:nvPr>
            <p:ph type="pic" idx="2"/>
          </p:nvPr>
        </p:nvSpPr>
        <p:spPr>
          <a:xfrm>
            <a:off x="5422392" y="2798064"/>
            <a:ext cx="1463040" cy="1481328"/>
          </a:xfrm>
          <a:prstGeom prst="rect">
            <a:avLst/>
          </a:prstGeom>
          <a:noFill/>
          <a:ln>
            <a:noFill/>
          </a:ln>
        </p:spPr>
      </p:sp>
      <p:sp>
        <p:nvSpPr>
          <p:cNvPr id="68" name="Google Shape;68;p27"/>
          <p:cNvSpPr>
            <a:spLocks noGrp="1"/>
          </p:cNvSpPr>
          <p:nvPr>
            <p:ph type="pic" idx="3"/>
          </p:nvPr>
        </p:nvSpPr>
        <p:spPr>
          <a:xfrm>
            <a:off x="576072" y="2798064"/>
            <a:ext cx="1463040" cy="1481328"/>
          </a:xfrm>
          <a:prstGeom prst="rect">
            <a:avLst/>
          </a:prstGeom>
          <a:noFill/>
          <a:ln>
            <a:noFill/>
          </a:ln>
        </p:spPr>
      </p:sp>
      <p:sp>
        <p:nvSpPr>
          <p:cNvPr id="69" name="Google Shape;69;p27"/>
          <p:cNvSpPr>
            <a:spLocks noGrp="1"/>
          </p:cNvSpPr>
          <p:nvPr>
            <p:ph type="pic" idx="4"/>
          </p:nvPr>
        </p:nvSpPr>
        <p:spPr>
          <a:xfrm>
            <a:off x="7845552" y="2798064"/>
            <a:ext cx="1463040" cy="1481328"/>
          </a:xfrm>
          <a:prstGeom prst="rect">
            <a:avLst/>
          </a:prstGeom>
          <a:noFill/>
          <a:ln>
            <a:noFill/>
          </a:ln>
        </p:spPr>
      </p:sp>
      <p:sp>
        <p:nvSpPr>
          <p:cNvPr id="70" name="Google Shape;70;p27"/>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71" name="Google Shape;71;p2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Tahoma"/>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7"/>
          <p:cNvSpPr>
            <a:spLocks noGrp="1"/>
          </p:cNvSpPr>
          <p:nvPr>
            <p:ph type="pic" idx="5"/>
          </p:nvPr>
        </p:nvSpPr>
        <p:spPr>
          <a:xfrm>
            <a:off x="2999232" y="2798064"/>
            <a:ext cx="1463040" cy="1481328"/>
          </a:xfrm>
          <a:prstGeom prst="rect">
            <a:avLst/>
          </a:prstGeom>
          <a:noFill/>
          <a:ln>
            <a:noFill/>
          </a:ln>
        </p:spPr>
      </p:sp>
      <p:sp>
        <p:nvSpPr>
          <p:cNvPr id="73" name="Google Shape;73;p27"/>
          <p:cNvSpPr>
            <a:spLocks noGrp="1"/>
          </p:cNvSpPr>
          <p:nvPr>
            <p:ph type="pic" idx="6"/>
          </p:nvPr>
        </p:nvSpPr>
        <p:spPr>
          <a:xfrm>
            <a:off x="10268712" y="2798064"/>
            <a:ext cx="1463040" cy="1481328"/>
          </a:xfrm>
          <a:prstGeom prst="rect">
            <a:avLst/>
          </a:prstGeom>
          <a:noFill/>
          <a:ln>
            <a:noFill/>
          </a:ln>
        </p:spPr>
      </p:sp>
      <p:sp>
        <p:nvSpPr>
          <p:cNvPr id="74" name="Google Shape;74;p27"/>
          <p:cNvSpPr txBox="1">
            <a:spLocks noGrp="1"/>
          </p:cNvSpPr>
          <p:nvPr>
            <p:ph type="body" idx="1"/>
          </p:nvPr>
        </p:nvSpPr>
        <p:spPr>
          <a:xfrm>
            <a:off x="2999232" y="4489704"/>
            <a:ext cx="1462088" cy="77225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400"/>
              <a:buNone/>
              <a:defRPr sz="2400"/>
            </a:lvl1pPr>
            <a:lvl2pPr marL="914400" lvl="1" indent="-228600" algn="ctr">
              <a:lnSpc>
                <a:spcPct val="100000"/>
              </a:lnSpc>
              <a:spcBef>
                <a:spcPts val="0"/>
              </a:spcBef>
              <a:spcAft>
                <a:spcPts val="0"/>
              </a:spcAft>
              <a:buClr>
                <a:schemeClr val="dk1"/>
              </a:buClr>
              <a:buSzPts val="2000"/>
              <a:buNone/>
              <a:defRPr sz="20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body" idx="7"/>
          </p:nvPr>
        </p:nvSpPr>
        <p:spPr>
          <a:xfrm>
            <a:off x="580810" y="4489704"/>
            <a:ext cx="1462088" cy="77225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400"/>
              <a:buNone/>
              <a:defRPr sz="2400"/>
            </a:lvl1pPr>
            <a:lvl2pPr marL="914400" lvl="1" indent="-228600" algn="ctr">
              <a:lnSpc>
                <a:spcPct val="100000"/>
              </a:lnSpc>
              <a:spcBef>
                <a:spcPts val="0"/>
              </a:spcBef>
              <a:spcAft>
                <a:spcPts val="0"/>
              </a:spcAft>
              <a:buClr>
                <a:schemeClr val="dk1"/>
              </a:buClr>
              <a:buSzPts val="2000"/>
              <a:buNone/>
              <a:defRPr sz="20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7"/>
          <p:cNvSpPr txBox="1">
            <a:spLocks noGrp="1"/>
          </p:cNvSpPr>
          <p:nvPr>
            <p:ph type="body" idx="8"/>
          </p:nvPr>
        </p:nvSpPr>
        <p:spPr>
          <a:xfrm>
            <a:off x="7846504" y="4489704"/>
            <a:ext cx="1462088" cy="77225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400"/>
              <a:buNone/>
              <a:defRPr sz="2400"/>
            </a:lvl1pPr>
            <a:lvl2pPr marL="914400" lvl="1" indent="-228600" algn="ctr">
              <a:lnSpc>
                <a:spcPct val="100000"/>
              </a:lnSpc>
              <a:spcBef>
                <a:spcPts val="0"/>
              </a:spcBef>
              <a:spcAft>
                <a:spcPts val="0"/>
              </a:spcAft>
              <a:buClr>
                <a:schemeClr val="dk1"/>
              </a:buClr>
              <a:buSzPts val="2000"/>
              <a:buNone/>
              <a:defRPr sz="20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body" idx="9"/>
          </p:nvPr>
        </p:nvSpPr>
        <p:spPr>
          <a:xfrm>
            <a:off x="5423344" y="4489704"/>
            <a:ext cx="1462088" cy="77225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400"/>
              <a:buNone/>
              <a:defRPr sz="2400"/>
            </a:lvl1pPr>
            <a:lvl2pPr marL="914400" lvl="1" indent="-228600" algn="ctr">
              <a:lnSpc>
                <a:spcPct val="100000"/>
              </a:lnSpc>
              <a:spcBef>
                <a:spcPts val="0"/>
              </a:spcBef>
              <a:spcAft>
                <a:spcPts val="0"/>
              </a:spcAft>
              <a:buClr>
                <a:schemeClr val="dk1"/>
              </a:buClr>
              <a:buSzPts val="2000"/>
              <a:buNone/>
              <a:defRPr sz="20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7"/>
          <p:cNvSpPr txBox="1">
            <a:spLocks noGrp="1"/>
          </p:cNvSpPr>
          <p:nvPr>
            <p:ph type="body" idx="13"/>
          </p:nvPr>
        </p:nvSpPr>
        <p:spPr>
          <a:xfrm>
            <a:off x="10269188" y="4489704"/>
            <a:ext cx="1462088" cy="77225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400"/>
              <a:buNone/>
              <a:defRPr sz="2400"/>
            </a:lvl1pPr>
            <a:lvl2pPr marL="914400" lvl="1" indent="-228600" algn="ctr">
              <a:lnSpc>
                <a:spcPct val="100000"/>
              </a:lnSpc>
              <a:spcBef>
                <a:spcPts val="0"/>
              </a:spcBef>
              <a:spcAft>
                <a:spcPts val="0"/>
              </a:spcAft>
              <a:buClr>
                <a:schemeClr val="dk1"/>
              </a:buClr>
              <a:buSzPts val="2000"/>
              <a:buNone/>
              <a:defRPr sz="20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with 3 pictures">
  <p:cSld name="Title and Content with 3 pictures">
    <p:spTree>
      <p:nvGrpSpPr>
        <p:cNvPr id="1" name="Shape 79"/>
        <p:cNvGrpSpPr/>
        <p:nvPr/>
      </p:nvGrpSpPr>
      <p:grpSpPr>
        <a:xfrm>
          <a:off x="0" y="0"/>
          <a:ext cx="0" cy="0"/>
          <a:chOff x="0" y="0"/>
          <a:chExt cx="0" cy="0"/>
        </a:xfrm>
      </p:grpSpPr>
      <p:sp>
        <p:nvSpPr>
          <p:cNvPr id="80" name="Google Shape;80;p28"/>
          <p:cNvSpPr/>
          <p:nvPr/>
        </p:nvSpPr>
        <p:spPr>
          <a:xfrm>
            <a:off x="409575" y="633619"/>
            <a:ext cx="4927413"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81" name="Google Shape;81;p28"/>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Tahoma"/>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28"/>
          <p:cNvSpPr txBox="1">
            <a:spLocks noGrp="1"/>
          </p:cNvSpPr>
          <p:nvPr>
            <p:ph type="body" idx="1"/>
          </p:nvPr>
        </p:nvSpPr>
        <p:spPr>
          <a:xfrm>
            <a:off x="841248" y="2359152"/>
            <a:ext cx="4059936" cy="3429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400"/>
              <a:buNone/>
              <a:defRPr sz="2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8"/>
          <p:cNvSpPr>
            <a:spLocks noGrp="1"/>
          </p:cNvSpPr>
          <p:nvPr>
            <p:ph type="pic" idx="2"/>
          </p:nvPr>
        </p:nvSpPr>
        <p:spPr>
          <a:xfrm>
            <a:off x="8961120" y="566928"/>
            <a:ext cx="2871216" cy="2340864"/>
          </a:xfrm>
          <a:prstGeom prst="rect">
            <a:avLst/>
          </a:prstGeom>
          <a:noFill/>
          <a:ln>
            <a:noFill/>
          </a:ln>
        </p:spPr>
      </p:sp>
      <p:sp>
        <p:nvSpPr>
          <p:cNvPr id="84" name="Google Shape;84;p28"/>
          <p:cNvSpPr>
            <a:spLocks noGrp="1"/>
          </p:cNvSpPr>
          <p:nvPr>
            <p:ph type="pic" idx="3"/>
          </p:nvPr>
        </p:nvSpPr>
        <p:spPr>
          <a:xfrm>
            <a:off x="5843016" y="566928"/>
            <a:ext cx="2871216" cy="2340864"/>
          </a:xfrm>
          <a:prstGeom prst="rect">
            <a:avLst/>
          </a:prstGeom>
          <a:noFill/>
          <a:ln>
            <a:noFill/>
          </a:ln>
        </p:spPr>
      </p:sp>
      <p:sp>
        <p:nvSpPr>
          <p:cNvPr id="85" name="Google Shape;85;p28"/>
          <p:cNvSpPr/>
          <p:nvPr/>
        </p:nvSpPr>
        <p:spPr>
          <a:xfrm>
            <a:off x="345567" y="117043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86" name="Google Shape;86;p28"/>
          <p:cNvSpPr/>
          <p:nvPr/>
        </p:nvSpPr>
        <p:spPr>
          <a:xfrm>
            <a:off x="877459" y="2121408"/>
            <a:ext cx="395865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87" name="Google Shape;87;p28"/>
          <p:cNvSpPr>
            <a:spLocks noGrp="1"/>
          </p:cNvSpPr>
          <p:nvPr>
            <p:ph type="pic" idx="4"/>
          </p:nvPr>
        </p:nvSpPr>
        <p:spPr>
          <a:xfrm>
            <a:off x="5843016" y="3108960"/>
            <a:ext cx="5989320" cy="3054096"/>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with 4 pictures">
  <p:cSld name="Title and Content with 4 pictures">
    <p:spTree>
      <p:nvGrpSpPr>
        <p:cNvPr id="1" name="Shape 88"/>
        <p:cNvGrpSpPr/>
        <p:nvPr/>
      </p:nvGrpSpPr>
      <p:grpSpPr>
        <a:xfrm>
          <a:off x="0" y="0"/>
          <a:ext cx="0" cy="0"/>
          <a:chOff x="0" y="0"/>
          <a:chExt cx="0" cy="0"/>
        </a:xfrm>
      </p:grpSpPr>
      <p:sp>
        <p:nvSpPr>
          <p:cNvPr id="89" name="Google Shape;89;p29"/>
          <p:cNvSpPr/>
          <p:nvPr/>
        </p:nvSpPr>
        <p:spPr>
          <a:xfrm>
            <a:off x="7324344" y="630936"/>
            <a:ext cx="4517136"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90" name="Google Shape;90;p29"/>
          <p:cNvSpPr txBox="1">
            <a:spLocks noGrp="1"/>
          </p:cNvSpPr>
          <p:nvPr>
            <p:ph type="title"/>
          </p:nvPr>
        </p:nvSpPr>
        <p:spPr>
          <a:xfrm>
            <a:off x="7772400" y="978408"/>
            <a:ext cx="3721608"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Tahoma"/>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9"/>
          <p:cNvSpPr>
            <a:spLocks noGrp="1"/>
          </p:cNvSpPr>
          <p:nvPr>
            <p:ph type="pic" idx="2"/>
          </p:nvPr>
        </p:nvSpPr>
        <p:spPr>
          <a:xfrm>
            <a:off x="3767328" y="630936"/>
            <a:ext cx="3246120" cy="2688336"/>
          </a:xfrm>
          <a:prstGeom prst="rect">
            <a:avLst/>
          </a:prstGeom>
          <a:noFill/>
          <a:ln>
            <a:noFill/>
          </a:ln>
        </p:spPr>
      </p:sp>
      <p:sp>
        <p:nvSpPr>
          <p:cNvPr id="92" name="Google Shape;92;p29"/>
          <p:cNvSpPr>
            <a:spLocks noGrp="1"/>
          </p:cNvSpPr>
          <p:nvPr>
            <p:ph type="pic" idx="3"/>
          </p:nvPr>
        </p:nvSpPr>
        <p:spPr>
          <a:xfrm>
            <a:off x="411480" y="630936"/>
            <a:ext cx="3246120" cy="2688336"/>
          </a:xfrm>
          <a:prstGeom prst="rect">
            <a:avLst/>
          </a:prstGeom>
          <a:noFill/>
          <a:ln>
            <a:noFill/>
          </a:ln>
        </p:spPr>
      </p:sp>
      <p:sp>
        <p:nvSpPr>
          <p:cNvPr id="93" name="Google Shape;93;p29"/>
          <p:cNvSpPr/>
          <p:nvPr/>
        </p:nvSpPr>
        <p:spPr>
          <a:xfrm>
            <a:off x="7260336" y="1179576"/>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94" name="Google Shape;94;p29"/>
          <p:cNvSpPr>
            <a:spLocks noGrp="1"/>
          </p:cNvSpPr>
          <p:nvPr>
            <p:ph type="pic" idx="4"/>
          </p:nvPr>
        </p:nvSpPr>
        <p:spPr>
          <a:xfrm>
            <a:off x="411480" y="3438144"/>
            <a:ext cx="3246120" cy="2688336"/>
          </a:xfrm>
          <a:prstGeom prst="rect">
            <a:avLst/>
          </a:prstGeom>
          <a:noFill/>
          <a:ln>
            <a:noFill/>
          </a:ln>
        </p:spPr>
      </p:sp>
      <p:sp>
        <p:nvSpPr>
          <p:cNvPr id="95" name="Google Shape;95;p29"/>
          <p:cNvSpPr/>
          <p:nvPr/>
        </p:nvSpPr>
        <p:spPr>
          <a:xfrm>
            <a:off x="7792216" y="2185416"/>
            <a:ext cx="3683187"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96" name="Google Shape;96;p29"/>
          <p:cNvSpPr>
            <a:spLocks noGrp="1"/>
          </p:cNvSpPr>
          <p:nvPr>
            <p:ph type="pic" idx="5"/>
          </p:nvPr>
        </p:nvSpPr>
        <p:spPr>
          <a:xfrm>
            <a:off x="3767328" y="3438144"/>
            <a:ext cx="3246120" cy="2688336"/>
          </a:xfrm>
          <a:prstGeom prst="rect">
            <a:avLst/>
          </a:prstGeom>
          <a:noFill/>
          <a:ln>
            <a:noFill/>
          </a:ln>
        </p:spPr>
      </p:sp>
      <p:sp>
        <p:nvSpPr>
          <p:cNvPr id="97" name="Google Shape;97;p29"/>
          <p:cNvSpPr txBox="1">
            <a:spLocks noGrp="1"/>
          </p:cNvSpPr>
          <p:nvPr>
            <p:ph type="body" idx="1"/>
          </p:nvPr>
        </p:nvSpPr>
        <p:spPr>
          <a:xfrm>
            <a:off x="7772400" y="3099816"/>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29"/>
          <p:cNvSpPr txBox="1">
            <a:spLocks noGrp="1"/>
          </p:cNvSpPr>
          <p:nvPr>
            <p:ph type="body" idx="6"/>
          </p:nvPr>
        </p:nvSpPr>
        <p:spPr>
          <a:xfrm>
            <a:off x="7772400" y="4215384"/>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29"/>
          <p:cNvSpPr txBox="1">
            <a:spLocks noGrp="1"/>
          </p:cNvSpPr>
          <p:nvPr>
            <p:ph type="body" idx="7"/>
          </p:nvPr>
        </p:nvSpPr>
        <p:spPr>
          <a:xfrm>
            <a:off x="7772400" y="5321808"/>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9"/>
          <p:cNvSpPr>
            <a:spLocks noGrp="1"/>
          </p:cNvSpPr>
          <p:nvPr>
            <p:ph type="pic" idx="8"/>
          </p:nvPr>
        </p:nvSpPr>
        <p:spPr>
          <a:xfrm>
            <a:off x="7772400" y="2532888"/>
            <a:ext cx="457200" cy="457200"/>
          </a:xfrm>
          <a:prstGeom prst="rect">
            <a:avLst/>
          </a:prstGeom>
          <a:noFill/>
          <a:ln>
            <a:noFill/>
          </a:ln>
        </p:spPr>
      </p:sp>
      <p:sp>
        <p:nvSpPr>
          <p:cNvPr id="101" name="Google Shape;101;p29"/>
          <p:cNvSpPr>
            <a:spLocks noGrp="1"/>
          </p:cNvSpPr>
          <p:nvPr>
            <p:ph type="pic" idx="9"/>
          </p:nvPr>
        </p:nvSpPr>
        <p:spPr>
          <a:xfrm>
            <a:off x="7772400" y="3630168"/>
            <a:ext cx="457200" cy="457200"/>
          </a:xfrm>
          <a:prstGeom prst="rect">
            <a:avLst/>
          </a:prstGeom>
          <a:noFill/>
          <a:ln>
            <a:noFill/>
          </a:ln>
        </p:spPr>
      </p:sp>
      <p:sp>
        <p:nvSpPr>
          <p:cNvPr id="102" name="Google Shape;102;p29"/>
          <p:cNvSpPr>
            <a:spLocks noGrp="1"/>
          </p:cNvSpPr>
          <p:nvPr>
            <p:ph type="pic" idx="13"/>
          </p:nvPr>
        </p:nvSpPr>
        <p:spPr>
          <a:xfrm>
            <a:off x="7772400" y="4754880"/>
            <a:ext cx="457200" cy="4572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3"/>
        <p:cNvGrpSpPr/>
        <p:nvPr/>
      </p:nvGrpSpPr>
      <p:grpSpPr>
        <a:xfrm>
          <a:off x="0" y="0"/>
          <a:ext cx="0" cy="0"/>
          <a:chOff x="0" y="0"/>
          <a:chExt cx="0" cy="0"/>
        </a:xfrm>
      </p:grpSpPr>
      <p:sp>
        <p:nvSpPr>
          <p:cNvPr id="104" name="Google Shape;104;p30"/>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05" name="Google Shape;105;p30"/>
          <p:cNvSpPr/>
          <p:nvPr/>
        </p:nvSpPr>
        <p:spPr>
          <a:xfrm>
            <a:off x="609084" y="2971798"/>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06" name="Google Shape;106;p30"/>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Tahoma"/>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7"/>
        <p:cNvGrpSpPr/>
        <p:nvPr/>
      </p:nvGrpSpPr>
      <p:grpSpPr>
        <a:xfrm>
          <a:off x="0" y="0"/>
          <a:ext cx="0" cy="0"/>
          <a:chOff x="0" y="0"/>
          <a:chExt cx="0" cy="0"/>
        </a:xfrm>
      </p:grpSpPr>
      <p:sp>
        <p:nvSpPr>
          <p:cNvPr id="108" name="Google Shape;108;p31"/>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09" name="Google Shape;109;p31"/>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10" name="Google Shape;110;p31"/>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Tahoma"/>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31"/>
          <p:cNvSpPr txBox="1">
            <a:spLocks noGrp="1"/>
          </p:cNvSpPr>
          <p:nvPr>
            <p:ph type="body" idx="1"/>
          </p:nvPr>
        </p:nvSpPr>
        <p:spPr>
          <a:xfrm>
            <a:off x="4965192" y="1709928"/>
            <a:ext cx="6729984" cy="409651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Clr>
                <a:schemeClr val="dk1"/>
              </a:buClr>
              <a:buSzPts val="2400"/>
              <a:buChar char="•"/>
              <a:defRPr sz="2400"/>
            </a:lvl1pPr>
            <a:lvl2pPr marL="914400" lvl="1" indent="-381000" algn="l">
              <a:lnSpc>
                <a:spcPct val="110000"/>
              </a:lnSpc>
              <a:spcBef>
                <a:spcPts val="500"/>
              </a:spcBef>
              <a:spcAft>
                <a:spcPts val="0"/>
              </a:spcAft>
              <a:buClr>
                <a:schemeClr val="dk1"/>
              </a:buClr>
              <a:buSzPts val="2400"/>
              <a:buChar char="•"/>
              <a:defRPr sz="2400"/>
            </a:lvl2pPr>
            <a:lvl3pPr marL="1371600" lvl="2" indent="-368300" algn="l">
              <a:lnSpc>
                <a:spcPct val="110000"/>
              </a:lnSpc>
              <a:spcBef>
                <a:spcPts val="500"/>
              </a:spcBef>
              <a:spcAft>
                <a:spcPts val="0"/>
              </a:spcAft>
              <a:buClr>
                <a:schemeClr val="dk1"/>
              </a:buClr>
              <a:buSzPts val="2200"/>
              <a:buChar char="•"/>
              <a:defRPr sz="2200"/>
            </a:lvl3pPr>
            <a:lvl4pPr marL="1828800" lvl="3" indent="-368300" algn="l">
              <a:lnSpc>
                <a:spcPct val="110000"/>
              </a:lnSpc>
              <a:spcBef>
                <a:spcPts val="500"/>
              </a:spcBef>
              <a:spcAft>
                <a:spcPts val="0"/>
              </a:spcAft>
              <a:buClr>
                <a:schemeClr val="dk1"/>
              </a:buClr>
              <a:buSzPts val="2200"/>
              <a:buChar char="•"/>
              <a:defRPr sz="2200"/>
            </a:lvl4pPr>
            <a:lvl5pPr marL="2286000" lvl="4" indent="-368300" algn="l">
              <a:lnSpc>
                <a:spcPct val="110000"/>
              </a:lnSpc>
              <a:spcBef>
                <a:spcPts val="500"/>
              </a:spcBef>
              <a:spcAft>
                <a:spcPts val="0"/>
              </a:spcAft>
              <a:buClr>
                <a:schemeClr val="dk1"/>
              </a:buClr>
              <a:buSzPts val="2200"/>
              <a:buChar char="•"/>
              <a:defRPr sz="22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2" name="Google Shape;112;p31"/>
          <p:cNvSpPr txBox="1">
            <a:spLocks noGrp="1"/>
          </p:cNvSpPr>
          <p:nvPr>
            <p:ph type="body" idx="2"/>
          </p:nvPr>
        </p:nvSpPr>
        <p:spPr>
          <a:xfrm>
            <a:off x="868680" y="3429000"/>
            <a:ext cx="3099816" cy="206654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400"/>
              <a:buNone/>
              <a:defRPr sz="24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3"/>
        <p:cNvGrpSpPr/>
        <p:nvPr/>
      </p:nvGrpSpPr>
      <p:grpSpPr>
        <a:xfrm>
          <a:off x="0" y="0"/>
          <a:ext cx="0" cy="0"/>
          <a:chOff x="0" y="0"/>
          <a:chExt cx="0" cy="0"/>
        </a:xfrm>
      </p:grpSpPr>
      <p:sp>
        <p:nvSpPr>
          <p:cNvPr id="114" name="Google Shape;114;p32"/>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15" name="Google Shape;115;p32"/>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ahoma"/>
              <a:buNone/>
            </a:pPr>
            <a:endParaRPr sz="1800" b="0" i="0" u="none" strike="noStrike" cap="none">
              <a:solidFill>
                <a:srgbClr val="FFFFFF"/>
              </a:solidFill>
              <a:latin typeface="Calibri"/>
              <a:ea typeface="Calibri"/>
              <a:cs typeface="Calibri"/>
              <a:sym typeface="Calibri"/>
            </a:endParaRPr>
          </a:p>
        </p:txBody>
      </p:sp>
      <p:sp>
        <p:nvSpPr>
          <p:cNvPr id="116" name="Google Shape;116;p32"/>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Tahoma"/>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2"/>
          <p:cNvSpPr>
            <a:spLocks noGrp="1"/>
          </p:cNvSpPr>
          <p:nvPr>
            <p:ph type="pic" idx="2"/>
          </p:nvPr>
        </p:nvSpPr>
        <p:spPr>
          <a:xfrm>
            <a:off x="4965192" y="1161288"/>
            <a:ext cx="6729984" cy="4645152"/>
          </a:xfrm>
          <a:prstGeom prst="rect">
            <a:avLst/>
          </a:prstGeom>
          <a:noFill/>
          <a:ln>
            <a:noFill/>
          </a:ln>
        </p:spPr>
      </p:sp>
      <p:sp>
        <p:nvSpPr>
          <p:cNvPr id="118" name="Google Shape;118;p32"/>
          <p:cNvSpPr txBox="1">
            <a:spLocks noGrp="1"/>
          </p:cNvSpPr>
          <p:nvPr>
            <p:ph type="body" idx="1"/>
          </p:nvPr>
        </p:nvSpPr>
        <p:spPr>
          <a:xfrm>
            <a:off x="868680" y="3438144"/>
            <a:ext cx="3099816" cy="20574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400"/>
              <a:buNone/>
              <a:defRPr sz="24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401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CB33B-71D0-3CAF-4591-449D89BA57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16AD43-A8FC-0E2D-8BB2-2D11BB2EA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381520-25A7-BD57-45DD-5AAAB5E89DE0}"/>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3A530EBD-E518-C84E-8E1A-CB4222EA6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62BBA-0EB6-BEB5-AB1D-34934B45E4E5}"/>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3949581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C0C55-8DED-9E0D-7808-1CEE3EBF54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CD84D-7F2D-DEA8-94B6-ED34661747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A43E11-28EA-4989-5AB1-8ED9D2B4E422}"/>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8298D95B-C409-427D-9CD6-5814184656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BCC8B-D5EA-683A-1929-13F71D44B457}"/>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94244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28420-B65B-71D4-5A80-7F05EA0061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32187C-0CB0-7C71-DCC3-9FE7283B9A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FF73E6-BA32-F2E9-9D6C-4F9E808D7106}"/>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847CE52A-45D0-3A2B-D116-058625FF3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A6C45-B06C-735A-459C-74CCB23CE1B1}"/>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654302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819A-3CD7-245A-C32F-ED7ACFB0E7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69C122-2AE9-2417-5F47-F301495A88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FECC04-B602-C7C4-EAAF-0F399CFBDB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DE028A-3502-F70D-6027-192B90C6838E}"/>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6" name="Footer Placeholder 5">
            <a:extLst>
              <a:ext uri="{FF2B5EF4-FFF2-40B4-BE49-F238E27FC236}">
                <a16:creationId xmlns:a16="http://schemas.microsoft.com/office/drawing/2014/main" id="{68BCB069-B97E-DC5F-7D55-A0D35F85E0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816DB-F52A-53A9-1B5C-62DB4324FB2C}"/>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1144404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6C54-86E1-BFAB-4621-9518EC2CE3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C4591-173D-5FB2-A084-4D4364A4C1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0D0663-5521-7151-0627-4267FE12FB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BE06B0-9330-C671-E069-4602440A5B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8E54AB-8455-8428-374F-69F5E9BF13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94AFE3-C7BF-AA39-3C39-1DCB26518514}"/>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8" name="Footer Placeholder 7">
            <a:extLst>
              <a:ext uri="{FF2B5EF4-FFF2-40B4-BE49-F238E27FC236}">
                <a16:creationId xmlns:a16="http://schemas.microsoft.com/office/drawing/2014/main" id="{D9C7FEDC-1724-8159-5A2A-2E18249743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211641-A155-4428-A3A8-C89EDAF127C8}"/>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3001713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3261E-15ED-C150-A147-3ED759777F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F4B764-2064-1C6A-68A6-287C4F99DD2D}"/>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4" name="Footer Placeholder 3">
            <a:extLst>
              <a:ext uri="{FF2B5EF4-FFF2-40B4-BE49-F238E27FC236}">
                <a16:creationId xmlns:a16="http://schemas.microsoft.com/office/drawing/2014/main" id="{CDBA08FF-E483-FBC3-8992-639FBDBC0C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39C769-578F-E6C6-0892-01854B17BC01}"/>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1870759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644532-CA25-4107-F81A-5F13A12A5256}"/>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3" name="Footer Placeholder 2">
            <a:extLst>
              <a:ext uri="{FF2B5EF4-FFF2-40B4-BE49-F238E27FC236}">
                <a16:creationId xmlns:a16="http://schemas.microsoft.com/office/drawing/2014/main" id="{9219A3C2-D96E-9C52-2CEF-EF767FDE3C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B08C64-3EA7-AA14-C8D4-2822688C291F}"/>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903798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9BB5-E6A6-7860-43B4-BF680AA3FE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CA1175-25A6-1E9C-983B-A614FD053D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A22D05-AAC2-5AC6-3A34-CDFBD0ACA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2B7071-7AE9-BC07-E7A6-A8E21CA783CC}"/>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6" name="Footer Placeholder 5">
            <a:extLst>
              <a:ext uri="{FF2B5EF4-FFF2-40B4-BE49-F238E27FC236}">
                <a16:creationId xmlns:a16="http://schemas.microsoft.com/office/drawing/2014/main" id="{C6D79B96-950A-E23B-1716-CF6C91E822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1AAE2B-CFAA-DC3B-C677-E0AEDC767427}"/>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2929541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9C36E-3FC7-9CC0-B5CF-8E55F60C8D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0F7344-4D32-436D-850A-88EFB50AA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FDC8B3-DC62-FAB3-4CD8-511014AA96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03C6E1-6A00-F9DF-F25D-5807185D4663}"/>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6" name="Footer Placeholder 5">
            <a:extLst>
              <a:ext uri="{FF2B5EF4-FFF2-40B4-BE49-F238E27FC236}">
                <a16:creationId xmlns:a16="http://schemas.microsoft.com/office/drawing/2014/main" id="{2BD2B37A-08C2-EB75-7293-F43AD2AE74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B7109-196F-C158-1D4A-E5F4CCD11F8C}"/>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2155519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1E67-AE4C-4F02-E93E-0547E022EE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C2AC-B585-F028-C8E3-48783B015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5CEACB-008E-C479-620F-89FA2613F7EA}"/>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81C3E61B-5335-9311-1312-2AADD8B54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8E2A3-7A47-E6E8-B9B5-1D4EE506F897}"/>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157633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5DB360-77F9-5EFD-D99E-873F8B9883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8EBFC3-3921-E35F-7EB9-D2165BE768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CE3334-F219-28CD-EEAF-A6DB593A0956}"/>
              </a:ext>
            </a:extLst>
          </p:cNvPr>
          <p:cNvSpPr>
            <a:spLocks noGrp="1"/>
          </p:cNvSpPr>
          <p:nvPr>
            <p:ph type="dt" sz="half" idx="10"/>
          </p:nvPr>
        </p:nvSpPr>
        <p:spPr/>
        <p:txBody>
          <a:body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1492AFA9-712D-5EBA-F44F-FEF724B4F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AFA671-7A0F-3B98-83D3-C9CB350D5602}"/>
              </a:ext>
            </a:extLst>
          </p:cNvPr>
          <p:cNvSpPr>
            <a:spLocks noGrp="1"/>
          </p:cNvSpPr>
          <p:nvPr>
            <p:ph type="sldNum" sz="quarter" idx="12"/>
          </p:nvPr>
        </p:nvSpPr>
        <p:spPr/>
        <p:txBody>
          <a:bodyPr/>
          <a:lstStyle/>
          <a:p>
            <a:fld id="{A1EB765E-8536-44BE-A0EA-2E93E01CF25A}" type="slidenum">
              <a:rPr lang="en-US" smtClean="0"/>
              <a:t>‹#›</a:t>
            </a:fld>
            <a:endParaRPr lang="en-US"/>
          </a:p>
        </p:txBody>
      </p:sp>
    </p:spTree>
    <p:extLst>
      <p:ext uri="{BB962C8B-B14F-4D97-AF65-F5344CB8AC3E}">
        <p14:creationId xmlns:p14="http://schemas.microsoft.com/office/powerpoint/2010/main" val="152201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Tahoma"/>
              <a:buNone/>
              <a:defRPr sz="4400" b="0" i="0" u="none" strike="noStrike" cap="none">
                <a:solidFill>
                  <a:schemeClr val="dk1"/>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10000"/>
              </a:lnSpc>
              <a:spcBef>
                <a:spcPts val="1000"/>
              </a:spcBef>
              <a:spcAft>
                <a:spcPts val="0"/>
              </a:spcAft>
              <a:buClr>
                <a:schemeClr val="dk1"/>
              </a:buClr>
              <a:buSzPts val="2400"/>
              <a:buFont typeface="Arial"/>
              <a:buChar char="•"/>
              <a:defRPr sz="2400" b="0" i="0" u="none" strike="noStrike" cap="none">
                <a:solidFill>
                  <a:schemeClr val="dk1"/>
                </a:solidFill>
                <a:latin typeface="Tahoma"/>
                <a:ea typeface="Tahoma"/>
                <a:cs typeface="Tahoma"/>
                <a:sym typeface="Tahoma"/>
              </a:defRPr>
            </a:lvl1pPr>
            <a:lvl2pPr marL="914400" marR="0" lvl="1" indent="-368300" algn="l" rtl="0">
              <a:lnSpc>
                <a:spcPct val="110000"/>
              </a:lnSpc>
              <a:spcBef>
                <a:spcPts val="500"/>
              </a:spcBef>
              <a:spcAft>
                <a:spcPts val="0"/>
              </a:spcAft>
              <a:buClr>
                <a:schemeClr val="dk1"/>
              </a:buClr>
              <a:buSzPts val="2200"/>
              <a:buFont typeface="Arial"/>
              <a:buChar char="•"/>
              <a:defRPr sz="2200" b="0" i="0" u="none" strike="noStrike" cap="none">
                <a:solidFill>
                  <a:schemeClr val="dk1"/>
                </a:solidFill>
                <a:latin typeface="Tahoma"/>
                <a:ea typeface="Tahoma"/>
                <a:cs typeface="Tahoma"/>
                <a:sym typeface="Tahoma"/>
              </a:defRPr>
            </a:lvl2pPr>
            <a:lvl3pPr marL="1371600" marR="0" lvl="2" indent="-368300" algn="l" rtl="0">
              <a:lnSpc>
                <a:spcPct val="110000"/>
              </a:lnSpc>
              <a:spcBef>
                <a:spcPts val="500"/>
              </a:spcBef>
              <a:spcAft>
                <a:spcPts val="0"/>
              </a:spcAft>
              <a:buClr>
                <a:schemeClr val="dk1"/>
              </a:buClr>
              <a:buSzPts val="2200"/>
              <a:buFont typeface="Arial"/>
              <a:buChar char="•"/>
              <a:defRPr sz="2200" b="0" i="0" u="none" strike="noStrike" cap="none">
                <a:solidFill>
                  <a:schemeClr val="dk1"/>
                </a:solidFill>
                <a:latin typeface="Tahoma"/>
                <a:ea typeface="Tahoma"/>
                <a:cs typeface="Tahoma"/>
                <a:sym typeface="Tahoma"/>
              </a:defRPr>
            </a:lvl3pPr>
            <a:lvl4pPr marL="1828800" marR="0" lvl="3" indent="-368300" algn="l" rtl="0">
              <a:lnSpc>
                <a:spcPct val="110000"/>
              </a:lnSpc>
              <a:spcBef>
                <a:spcPts val="500"/>
              </a:spcBef>
              <a:spcAft>
                <a:spcPts val="0"/>
              </a:spcAft>
              <a:buClr>
                <a:schemeClr val="dk1"/>
              </a:buClr>
              <a:buSzPts val="2200"/>
              <a:buFont typeface="Arial"/>
              <a:buChar char="•"/>
              <a:defRPr sz="2200" b="0" i="0" u="none" strike="noStrike" cap="none">
                <a:solidFill>
                  <a:schemeClr val="dk1"/>
                </a:solidFill>
                <a:latin typeface="Tahoma"/>
                <a:ea typeface="Tahoma"/>
                <a:cs typeface="Tahoma"/>
                <a:sym typeface="Tahoma"/>
              </a:defRPr>
            </a:lvl4pPr>
            <a:lvl5pPr marL="2286000" marR="0" lvl="4" indent="-368300" algn="l" rtl="0">
              <a:lnSpc>
                <a:spcPct val="110000"/>
              </a:lnSpc>
              <a:spcBef>
                <a:spcPts val="500"/>
              </a:spcBef>
              <a:spcAft>
                <a:spcPts val="0"/>
              </a:spcAft>
              <a:buClr>
                <a:schemeClr val="dk1"/>
              </a:buClr>
              <a:buSzPts val="2200"/>
              <a:buFont typeface="Arial"/>
              <a:buChar char="•"/>
              <a:defRPr sz="2200" b="0" i="0" u="none" strike="noStrike" cap="none">
                <a:solidFill>
                  <a:schemeClr val="dk1"/>
                </a:solidFill>
                <a:latin typeface="Tahoma"/>
                <a:ea typeface="Tahoma"/>
                <a:cs typeface="Tahoma"/>
                <a:sym typeface="Tahom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ahoma"/>
                <a:ea typeface="Tahoma"/>
                <a:cs typeface="Tahoma"/>
                <a:sym typeface="Tahoma"/>
              </a:defRPr>
            </a:lvl9pPr>
          </a:lstStyle>
          <a:p>
            <a:endParaRPr/>
          </a:p>
        </p:txBody>
      </p:sp>
      <p:pic>
        <p:nvPicPr>
          <p:cNvPr id="12" name="Google Shape;12;p17"/>
          <p:cNvPicPr preferRelativeResize="0"/>
          <p:nvPr/>
        </p:nvPicPr>
        <p:blipFill rotWithShape="1">
          <a:blip r:embed="rId15">
            <a:alphaModFix/>
          </a:blip>
          <a:srcRect/>
          <a:stretch/>
        </p:blipFill>
        <p:spPr>
          <a:xfrm>
            <a:off x="0" y="6176963"/>
            <a:ext cx="1199923" cy="68103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A94E68-F6FA-DA2E-FAE6-56903EE1F1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9EF443-C1F5-4806-738B-B8914D77BD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07400-108F-705D-AB6D-E6883AF66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51D936-9793-4142-A913-4CCDEBBF93E9}" type="datetimeFigureOut">
              <a:rPr lang="en-US" smtClean="0"/>
              <a:t>9/10/2026</a:t>
            </a:fld>
            <a:endParaRPr lang="en-US"/>
          </a:p>
        </p:txBody>
      </p:sp>
      <p:sp>
        <p:nvSpPr>
          <p:cNvPr id="5" name="Footer Placeholder 4">
            <a:extLst>
              <a:ext uri="{FF2B5EF4-FFF2-40B4-BE49-F238E27FC236}">
                <a16:creationId xmlns:a16="http://schemas.microsoft.com/office/drawing/2014/main" id="{0FE56956-1515-DAE0-1049-37DCC32B7D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52EECC5-8114-2698-EABA-5853D24500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EB765E-8536-44BE-A0EA-2E93E01CF25A}" type="slidenum">
              <a:rPr lang="en-US" smtClean="0"/>
              <a:t>‹#›</a:t>
            </a:fld>
            <a:endParaRPr lang="en-US"/>
          </a:p>
        </p:txBody>
      </p:sp>
    </p:spTree>
    <p:extLst>
      <p:ext uri="{BB962C8B-B14F-4D97-AF65-F5344CB8AC3E}">
        <p14:creationId xmlns:p14="http://schemas.microsoft.com/office/powerpoint/2010/main" val="3909494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1.e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0.emf"/><Relationship Id="rId5" Type="http://schemas.openxmlformats.org/officeDocument/2006/relationships/image" Target="../media/image19.tiff"/><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2.tiff"/><Relationship Id="rId7" Type="http://schemas.openxmlformats.org/officeDocument/2006/relationships/image" Target="../media/image26.jpeg"/><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tiff"/></Relationships>
</file>

<file path=ppt/slides/_rels/slide12.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4.xml"/><Relationship Id="rId5" Type="http://schemas.openxmlformats.org/officeDocument/2006/relationships/image" Target="../media/image27.png"/><Relationship Id="rId4"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0.tiff"/><Relationship Id="rId5" Type="http://schemas.openxmlformats.org/officeDocument/2006/relationships/image" Target="../media/image29.tiff"/><Relationship Id="rId4" Type="http://schemas.openxmlformats.org/officeDocument/2006/relationships/image" Target="../media/image28.tiff"/></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6.png"/><Relationship Id="rId5" Type="http://schemas.openxmlformats.org/officeDocument/2006/relationships/image" Target="../media/image35.tif"/><Relationship Id="rId4" Type="http://schemas.openxmlformats.org/officeDocument/2006/relationships/image" Target="../media/image34.tif"/></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tif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9.tif"/><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41.png"/><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0.tiff"/><Relationship Id="rId4" Type="http://schemas.openxmlformats.org/officeDocument/2006/relationships/image" Target="../media/image49.tiff"/></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1.emf"/></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0.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0.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22883" y="1108600"/>
            <a:ext cx="1038367" cy="117396"/>
            <a:chOff x="0" y="0"/>
            <a:chExt cx="812800" cy="91894"/>
          </a:xfrm>
        </p:grpSpPr>
        <p:sp>
          <p:nvSpPr>
            <p:cNvPr id="3" name="Freeform 3"/>
            <p:cNvSpPr/>
            <p:nvPr/>
          </p:nvSpPr>
          <p:spPr>
            <a:xfrm>
              <a:off x="0" y="0"/>
              <a:ext cx="812800" cy="91894"/>
            </a:xfrm>
            <a:custGeom>
              <a:avLst/>
              <a:gdLst/>
              <a:ahLst/>
              <a:cxnLst/>
              <a:rect l="l" t="t" r="r" b="b"/>
              <a:pathLst>
                <a:path w="812800" h="91894">
                  <a:moveTo>
                    <a:pt x="0" y="0"/>
                  </a:moveTo>
                  <a:lnTo>
                    <a:pt x="812800" y="0"/>
                  </a:lnTo>
                  <a:lnTo>
                    <a:pt x="812800" y="91894"/>
                  </a:lnTo>
                  <a:lnTo>
                    <a:pt x="0" y="91894"/>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19050"/>
              <a:ext cx="812800" cy="110944"/>
            </a:xfrm>
            <a:prstGeom prst="rect">
              <a:avLst/>
            </a:prstGeom>
          </p:spPr>
          <p:txBody>
            <a:bodyPr lIns="33867" tIns="33867" rIns="33867" bIns="33867" rtlCol="0" anchor="ctr"/>
            <a:lstStyle/>
            <a:p>
              <a:pPr marL="0" marR="0" lvl="0" indent="0" algn="ctr" defTabSz="609630" rtl="0" eaLnBrk="1" fontAlgn="auto" latinLnBrk="0" hangingPunct="1">
                <a:lnSpc>
                  <a:spcPts val="42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rot="5270767">
            <a:off x="-2429186" y="1321973"/>
            <a:ext cx="6911977" cy="4184525"/>
          </a:xfrm>
          <a:custGeom>
            <a:avLst/>
            <a:gdLst/>
            <a:ahLst/>
            <a:cxnLst/>
            <a:rect l="l" t="t" r="r" b="b"/>
            <a:pathLst>
              <a:path w="10367966" h="6276788">
                <a:moveTo>
                  <a:pt x="0" y="0"/>
                </a:moveTo>
                <a:lnTo>
                  <a:pt x="10367967" y="0"/>
                </a:lnTo>
                <a:lnTo>
                  <a:pt x="10367967" y="6276788"/>
                </a:lnTo>
                <a:lnTo>
                  <a:pt x="0" y="6276788"/>
                </a:lnTo>
                <a:lnTo>
                  <a:pt x="0" y="0"/>
                </a:lnTo>
                <a:close/>
              </a:path>
            </a:pathLst>
          </a:custGeom>
          <a:blipFill>
            <a:blip r:embed="rId2"/>
            <a:stretch>
              <a:fillRect t="-2289" b="-3345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flipV="1">
            <a:off x="8869712" y="6172200"/>
            <a:ext cx="5272976" cy="2605729"/>
          </a:xfrm>
          <a:custGeom>
            <a:avLst/>
            <a:gdLst/>
            <a:ahLst/>
            <a:cxnLst/>
            <a:rect l="l" t="t" r="r" b="b"/>
            <a:pathLst>
              <a:path w="7909464" h="3908593">
                <a:moveTo>
                  <a:pt x="0" y="3908593"/>
                </a:moveTo>
                <a:lnTo>
                  <a:pt x="7909464" y="3908593"/>
                </a:lnTo>
                <a:lnTo>
                  <a:pt x="7909464"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p:cNvGrpSpPr/>
          <p:nvPr/>
        </p:nvGrpSpPr>
        <p:grpSpPr>
          <a:xfrm>
            <a:off x="7712973" y="2334831"/>
            <a:ext cx="4432249" cy="3457155"/>
            <a:chOff x="0" y="0"/>
            <a:chExt cx="8864498" cy="6914309"/>
          </a:xfrm>
        </p:grpSpPr>
        <p:sp>
          <p:nvSpPr>
            <p:cNvPr id="8" name="Freeform 8"/>
            <p:cNvSpPr/>
            <p:nvPr/>
          </p:nvSpPr>
          <p:spPr>
            <a:xfrm>
              <a:off x="0" y="0"/>
              <a:ext cx="8864498" cy="6914309"/>
            </a:xfrm>
            <a:custGeom>
              <a:avLst/>
              <a:gdLst/>
              <a:ahLst/>
              <a:cxnLst/>
              <a:rect l="l" t="t" r="r" b="b"/>
              <a:pathLst>
                <a:path w="8864498" h="6914309">
                  <a:moveTo>
                    <a:pt x="0" y="0"/>
                  </a:moveTo>
                  <a:lnTo>
                    <a:pt x="8864498" y="0"/>
                  </a:lnTo>
                  <a:lnTo>
                    <a:pt x="8864498" y="6914309"/>
                  </a:lnTo>
                  <a:lnTo>
                    <a:pt x="0" y="6914309"/>
                  </a:lnTo>
                  <a:lnTo>
                    <a:pt x="0" y="0"/>
                  </a:lnTo>
                  <a:close/>
                </a:path>
              </a:pathLst>
            </a:custGeom>
            <a:blipFill>
              <a:blip>
                <a:alphaModFix amt="76000"/>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2103116" y="3742672"/>
              <a:ext cx="643629" cy="1853381"/>
            </a:xfrm>
            <a:custGeom>
              <a:avLst/>
              <a:gdLst/>
              <a:ahLst/>
              <a:cxnLst/>
              <a:rect l="l" t="t" r="r" b="b"/>
              <a:pathLst>
                <a:path w="643629" h="1853381">
                  <a:moveTo>
                    <a:pt x="0" y="0"/>
                  </a:moveTo>
                  <a:lnTo>
                    <a:pt x="643629" y="0"/>
                  </a:lnTo>
                  <a:lnTo>
                    <a:pt x="643629" y="1853381"/>
                  </a:lnTo>
                  <a:lnTo>
                    <a:pt x="0" y="1853381"/>
                  </a:lnTo>
                  <a:lnTo>
                    <a:pt x="0" y="0"/>
                  </a:lnTo>
                  <a:close/>
                </a:path>
              </a:pathLst>
            </a:custGeom>
            <a:blipFill>
              <a:blip>
                <a:alphaModFix amt="53199"/>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4103462" y="2446973"/>
              <a:ext cx="1105399" cy="1543070"/>
            </a:xfrm>
            <a:custGeom>
              <a:avLst/>
              <a:gdLst/>
              <a:ahLst/>
              <a:cxnLst/>
              <a:rect l="l" t="t" r="r" b="b"/>
              <a:pathLst>
                <a:path w="1105399" h="1543070">
                  <a:moveTo>
                    <a:pt x="0" y="0"/>
                  </a:moveTo>
                  <a:lnTo>
                    <a:pt x="1105399" y="0"/>
                  </a:lnTo>
                  <a:lnTo>
                    <a:pt x="1105399" y="1543070"/>
                  </a:lnTo>
                  <a:lnTo>
                    <a:pt x="0" y="1543070"/>
                  </a:lnTo>
                  <a:lnTo>
                    <a:pt x="0" y="0"/>
                  </a:lnTo>
                  <a:close/>
                </a:path>
              </a:pathLst>
            </a:custGeom>
            <a:blipFill>
              <a:blip r:embed="rId6">
                <a:alphaModFix amt="54720"/>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6565578" y="3742672"/>
              <a:ext cx="1439070" cy="1425988"/>
            </a:xfrm>
            <a:custGeom>
              <a:avLst/>
              <a:gdLst/>
              <a:ahLst/>
              <a:cxnLst/>
              <a:rect l="l" t="t" r="r" b="b"/>
              <a:pathLst>
                <a:path w="1439070" h="1425988">
                  <a:moveTo>
                    <a:pt x="0" y="0"/>
                  </a:moveTo>
                  <a:lnTo>
                    <a:pt x="1439070" y="0"/>
                  </a:lnTo>
                  <a:lnTo>
                    <a:pt x="1439070" y="1425988"/>
                  </a:lnTo>
                  <a:lnTo>
                    <a:pt x="0" y="1425988"/>
                  </a:lnTo>
                  <a:lnTo>
                    <a:pt x="0" y="0"/>
                  </a:lnTo>
                  <a:close/>
                </a:path>
              </a:pathLst>
            </a:custGeom>
            <a:blipFill>
              <a:blip>
                <a:alphaModFix amt="76000"/>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880470" y="1207123"/>
              <a:ext cx="1088922" cy="958251"/>
            </a:xfrm>
            <a:custGeom>
              <a:avLst/>
              <a:gdLst/>
              <a:ahLst/>
              <a:cxnLst/>
              <a:rect l="l" t="t" r="r" b="b"/>
              <a:pathLst>
                <a:path w="1088922" h="958251">
                  <a:moveTo>
                    <a:pt x="0" y="0"/>
                  </a:moveTo>
                  <a:lnTo>
                    <a:pt x="1088921" y="0"/>
                  </a:lnTo>
                  <a:lnTo>
                    <a:pt x="1088921" y="958251"/>
                  </a:lnTo>
                  <a:lnTo>
                    <a:pt x="0" y="958251"/>
                  </a:lnTo>
                  <a:lnTo>
                    <a:pt x="0" y="0"/>
                  </a:lnTo>
                  <a:close/>
                </a:path>
              </a:pathLst>
            </a:custGeom>
            <a:blipFill>
              <a:blip>
                <a:alphaModFix amt="76000"/>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631322" y="2088399"/>
              <a:ext cx="1587217" cy="617031"/>
            </a:xfrm>
            <a:custGeom>
              <a:avLst/>
              <a:gdLst/>
              <a:ahLst/>
              <a:cxnLst/>
              <a:rect l="l" t="t" r="r" b="b"/>
              <a:pathLst>
                <a:path w="1587217" h="617031">
                  <a:moveTo>
                    <a:pt x="0" y="0"/>
                  </a:moveTo>
                  <a:lnTo>
                    <a:pt x="1587217" y="0"/>
                  </a:lnTo>
                  <a:lnTo>
                    <a:pt x="1587217" y="617030"/>
                  </a:lnTo>
                  <a:lnTo>
                    <a:pt x="0" y="617030"/>
                  </a:lnTo>
                  <a:lnTo>
                    <a:pt x="0" y="0"/>
                  </a:lnTo>
                  <a:close/>
                </a:path>
              </a:pathLst>
            </a:custGeom>
            <a:blipFill>
              <a:blip>
                <a:alphaModFix amt="76000"/>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p:cNvSpPr/>
          <p:nvPr/>
        </p:nvSpPr>
        <p:spPr>
          <a:xfrm>
            <a:off x="4927756" y="-112243"/>
            <a:ext cx="2678745" cy="798043"/>
          </a:xfrm>
          <a:custGeom>
            <a:avLst/>
            <a:gdLst/>
            <a:ahLst/>
            <a:cxnLst/>
            <a:rect l="l" t="t" r="r" b="b"/>
            <a:pathLst>
              <a:path w="4018117" h="1197064">
                <a:moveTo>
                  <a:pt x="0" y="0"/>
                </a:moveTo>
                <a:lnTo>
                  <a:pt x="4018117" y="0"/>
                </a:lnTo>
                <a:lnTo>
                  <a:pt x="4018117" y="1197064"/>
                </a:lnTo>
                <a:lnTo>
                  <a:pt x="0" y="1197064"/>
                </a:lnTo>
                <a:lnTo>
                  <a:pt x="0" y="0"/>
                </a:lnTo>
                <a:close/>
              </a:path>
            </a:pathLst>
          </a:custGeom>
          <a:blipFill>
            <a:blip>
              <a:alphaModFix amt="24000"/>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1466594" y="2636372"/>
            <a:ext cx="6410116" cy="1846659"/>
          </a:xfrm>
          <a:prstGeom prst="rect">
            <a:avLst/>
          </a:prstGeom>
        </p:spPr>
        <p:txBody>
          <a:bodyPr lIns="0" tIns="0" rIns="0" bIns="0" rtlCol="0" anchor="t">
            <a:spAutoFit/>
          </a:bodyPr>
          <a:lstStyle/>
          <a:p>
            <a:pPr marL="0" marR="0" lvl="0" indent="0" algn="l" defTabSz="609630" rtl="0" eaLnBrk="1" fontAlgn="auto" latinLnBrk="0" hangingPunct="1">
              <a:lnSpc>
                <a:spcPts val="4840"/>
              </a:lnSpc>
              <a:spcBef>
                <a:spcPct val="0"/>
              </a:spcBef>
              <a:spcAft>
                <a:spcPts val="0"/>
              </a:spcAft>
              <a:buClrTx/>
              <a:buSzTx/>
              <a:buFontTx/>
              <a:buNone/>
              <a:tabLst/>
              <a:defRPr/>
            </a:pPr>
            <a: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t>Energy and Metabolism:</a:t>
            </a:r>
            <a:b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br>
            <a: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t>Metabolic Flux and Protein Metabolism</a:t>
            </a:r>
          </a:p>
        </p:txBody>
      </p:sp>
      <p:sp>
        <p:nvSpPr>
          <p:cNvPr id="16" name="Freeform 16"/>
          <p:cNvSpPr/>
          <p:nvPr/>
        </p:nvSpPr>
        <p:spPr>
          <a:xfrm rot="2107971">
            <a:off x="-2009595" y="5114854"/>
            <a:ext cx="5728340" cy="1842616"/>
          </a:xfrm>
          <a:custGeom>
            <a:avLst/>
            <a:gdLst/>
            <a:ahLst/>
            <a:cxnLst/>
            <a:rect l="l" t="t" r="r" b="b"/>
            <a:pathLst>
              <a:path w="8592510" h="2763924">
                <a:moveTo>
                  <a:pt x="0" y="0"/>
                </a:moveTo>
                <a:lnTo>
                  <a:pt x="8592509" y="0"/>
                </a:lnTo>
                <a:lnTo>
                  <a:pt x="8592509" y="2763924"/>
                </a:lnTo>
                <a:lnTo>
                  <a:pt x="0" y="2763924"/>
                </a:lnTo>
                <a:lnTo>
                  <a:pt x="0" y="0"/>
                </a:lnTo>
                <a:close/>
              </a:path>
            </a:pathLst>
          </a:custGeom>
          <a:blipFill>
            <a:blip>
              <a:alphaModFix amt="4700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2700000" flipV="1">
            <a:off x="419953" y="6038180"/>
            <a:ext cx="5272976" cy="2605729"/>
          </a:xfrm>
          <a:custGeom>
            <a:avLst/>
            <a:gdLst/>
            <a:ahLst/>
            <a:cxnLst/>
            <a:rect l="l" t="t" r="r" b="b"/>
            <a:pathLst>
              <a:path w="7909464" h="3908593">
                <a:moveTo>
                  <a:pt x="0" y="3908593"/>
                </a:moveTo>
                <a:lnTo>
                  <a:pt x="7909463" y="3908593"/>
                </a:lnTo>
                <a:lnTo>
                  <a:pt x="7909463"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8"/>
          <p:cNvGrpSpPr/>
          <p:nvPr/>
        </p:nvGrpSpPr>
        <p:grpSpPr>
          <a:xfrm>
            <a:off x="4777802" y="5839388"/>
            <a:ext cx="2636397" cy="732290"/>
            <a:chOff x="0" y="0"/>
            <a:chExt cx="5272793" cy="1464581"/>
          </a:xfrm>
        </p:grpSpPr>
        <p:sp>
          <p:nvSpPr>
            <p:cNvPr id="19" name="Freeform 19"/>
            <p:cNvSpPr/>
            <p:nvPr/>
          </p:nvSpPr>
          <p:spPr>
            <a:xfrm>
              <a:off x="0" y="149164"/>
              <a:ext cx="2758304" cy="1232984"/>
            </a:xfrm>
            <a:custGeom>
              <a:avLst/>
              <a:gdLst/>
              <a:ahLst/>
              <a:cxnLst/>
              <a:rect l="l" t="t" r="r" b="b"/>
              <a:pathLst>
                <a:path w="2758304" h="1232984">
                  <a:moveTo>
                    <a:pt x="0" y="0"/>
                  </a:moveTo>
                  <a:lnTo>
                    <a:pt x="2758304" y="0"/>
                  </a:lnTo>
                  <a:lnTo>
                    <a:pt x="2758304" y="1232984"/>
                  </a:lnTo>
                  <a:lnTo>
                    <a:pt x="0" y="1232984"/>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p:cNvSpPr/>
            <p:nvPr/>
          </p:nvSpPr>
          <p:spPr>
            <a:xfrm>
              <a:off x="2822626" y="0"/>
              <a:ext cx="2450166" cy="1464581"/>
            </a:xfrm>
            <a:custGeom>
              <a:avLst/>
              <a:gdLst/>
              <a:ahLst/>
              <a:cxnLst/>
              <a:rect l="l" t="t" r="r" b="b"/>
              <a:pathLst>
                <a:path w="2450166" h="1464581">
                  <a:moveTo>
                    <a:pt x="0" y="0"/>
                  </a:moveTo>
                  <a:lnTo>
                    <a:pt x="2450167" y="0"/>
                  </a:lnTo>
                  <a:lnTo>
                    <a:pt x="2450167" y="1464581"/>
                  </a:lnTo>
                  <a:lnTo>
                    <a:pt x="0" y="1464581"/>
                  </a:lnTo>
                  <a:lnTo>
                    <a:pt x="0" y="0"/>
                  </a:lnTo>
                  <a:close/>
                </a:path>
              </a:pathLst>
            </a:custGeom>
            <a:blipFill>
              <a:blip r:embed="rId1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p:cNvSpPr txBox="1"/>
          <p:nvPr/>
        </p:nvSpPr>
        <p:spPr>
          <a:xfrm>
            <a:off x="1466593" y="626279"/>
            <a:ext cx="8825071" cy="538737"/>
          </a:xfrm>
          <a:prstGeom prst="rect">
            <a:avLst/>
          </a:prstGeom>
        </p:spPr>
        <p:txBody>
          <a:bodyPr wrap="square" lIns="0" tIns="0" rIns="0" bIns="0" rtlCol="0" anchor="t">
            <a:spAutoFit/>
          </a:bodyPr>
          <a:lstStyle/>
          <a:p>
            <a:pPr marL="0" marR="0" lvl="0" indent="0" algn="l" defTabSz="609630" rtl="0" eaLnBrk="1" fontAlgn="auto" latinLnBrk="0" hangingPunct="1">
              <a:lnSpc>
                <a:spcPts val="4480"/>
              </a:lnSpc>
              <a:spcBef>
                <a:spcPts val="0"/>
              </a:spcBef>
              <a:spcAft>
                <a:spcPts val="0"/>
              </a:spcAft>
              <a:buClrTx/>
              <a:buSzTx/>
              <a:buFontTx/>
              <a:buNone/>
              <a:tabLst/>
              <a:defRPr/>
            </a:pPr>
            <a:r>
              <a:rPr kumimoji="0" lang="en-US" sz="3200" b="0" i="0" u="none" strike="noStrike" kern="1200" cap="none" spc="243" normalizeH="0" baseline="0" noProof="0" dirty="0">
                <a:ln>
                  <a:noFill/>
                </a:ln>
                <a:solidFill>
                  <a:srgbClr val="0371B6"/>
                </a:solidFill>
                <a:effectLst/>
                <a:uLnTx/>
                <a:uFillTx/>
                <a:latin typeface="Open Sans"/>
                <a:ea typeface="Open Sans"/>
                <a:cs typeface="Open Sans"/>
                <a:sym typeface="Open Sans"/>
              </a:rPr>
              <a:t>GEROSCIENCE EDUCATION &amp; TRAINING</a:t>
            </a:r>
          </a:p>
        </p:txBody>
      </p:sp>
      <p:sp>
        <p:nvSpPr>
          <p:cNvPr id="24" name="TextBox 21">
            <a:extLst>
              <a:ext uri="{FF2B5EF4-FFF2-40B4-BE49-F238E27FC236}">
                <a16:creationId xmlns:a16="http://schemas.microsoft.com/office/drawing/2014/main" id="{3A7AEC34-4720-8711-0116-083C2F9FA8FC}"/>
              </a:ext>
            </a:extLst>
          </p:cNvPr>
          <p:cNvSpPr txBox="1"/>
          <p:nvPr/>
        </p:nvSpPr>
        <p:spPr>
          <a:xfrm>
            <a:off x="5360423" y="5486132"/>
            <a:ext cx="1284925" cy="490712"/>
          </a:xfrm>
          <a:prstGeom prst="rect">
            <a:avLst/>
          </a:prstGeom>
        </p:spPr>
        <p:txBody>
          <a:bodyPr lIns="0" tIns="0" rIns="0" bIns="0" rtlCol="0" anchor="t">
            <a:spAutoFit/>
          </a:bodyPr>
          <a:lstStyle/>
          <a:p>
            <a:pPr marL="0" marR="0" lvl="0" indent="0" algn="ctr" defTabSz="609630" rtl="0" eaLnBrk="1" fontAlgn="auto" latinLnBrk="0" hangingPunct="1">
              <a:lnSpc>
                <a:spcPts val="2005"/>
              </a:lnSpc>
              <a:spcBef>
                <a:spcPts val="0"/>
              </a:spcBef>
              <a:spcAft>
                <a:spcPts val="0"/>
              </a:spcAft>
              <a:buClrTx/>
              <a:buSzTx/>
              <a:buFontTx/>
              <a:buNone/>
              <a:tabLst/>
              <a:defRPr/>
            </a:pPr>
            <a:r>
              <a:rPr kumimoji="0" lang="en-US" sz="1433" b="0" i="1" u="none" strike="noStrike" kern="1200" cap="none" spc="0" normalizeH="0" baseline="0" noProof="0" dirty="0">
                <a:ln>
                  <a:noFill/>
                </a:ln>
                <a:solidFill>
                  <a:srgbClr val="16478E"/>
                </a:solidFill>
                <a:effectLst/>
                <a:uLnTx/>
                <a:uFillTx/>
                <a:latin typeface="Myriad Italics"/>
                <a:ea typeface="Myriad Italics"/>
                <a:cs typeface="Myriad Italics"/>
                <a:sym typeface="Myriad Italics"/>
              </a:rPr>
              <a:t>Brought to you by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951F1-3E59-B4D2-2E05-5CB5C271834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B277178-9F32-C6A5-9B04-6E063026C8F5}"/>
              </a:ext>
            </a:extLst>
          </p:cNvPr>
          <p:cNvGrpSpPr/>
          <p:nvPr/>
        </p:nvGrpSpPr>
        <p:grpSpPr>
          <a:xfrm>
            <a:off x="2422883" y="1108600"/>
            <a:ext cx="1038367" cy="117396"/>
            <a:chOff x="0" y="0"/>
            <a:chExt cx="812800" cy="91894"/>
          </a:xfrm>
        </p:grpSpPr>
        <p:sp>
          <p:nvSpPr>
            <p:cNvPr id="3" name="Freeform 3">
              <a:extLst>
                <a:ext uri="{FF2B5EF4-FFF2-40B4-BE49-F238E27FC236}">
                  <a16:creationId xmlns:a16="http://schemas.microsoft.com/office/drawing/2014/main" id="{4A2783E1-9704-6155-9D75-FC1BA60F479F}"/>
                </a:ext>
              </a:extLst>
            </p:cNvPr>
            <p:cNvSpPr/>
            <p:nvPr/>
          </p:nvSpPr>
          <p:spPr>
            <a:xfrm>
              <a:off x="0" y="0"/>
              <a:ext cx="812800" cy="91894"/>
            </a:xfrm>
            <a:custGeom>
              <a:avLst/>
              <a:gdLst/>
              <a:ahLst/>
              <a:cxnLst/>
              <a:rect l="l" t="t" r="r" b="b"/>
              <a:pathLst>
                <a:path w="812800" h="91894">
                  <a:moveTo>
                    <a:pt x="0" y="0"/>
                  </a:moveTo>
                  <a:lnTo>
                    <a:pt x="812800" y="0"/>
                  </a:lnTo>
                  <a:lnTo>
                    <a:pt x="812800" y="91894"/>
                  </a:lnTo>
                  <a:lnTo>
                    <a:pt x="0" y="91894"/>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6EFCB061-F7F9-03C5-5EF8-52C105E7A469}"/>
                </a:ext>
              </a:extLst>
            </p:cNvPr>
            <p:cNvSpPr txBox="1"/>
            <p:nvPr/>
          </p:nvSpPr>
          <p:spPr>
            <a:xfrm>
              <a:off x="0" y="-19050"/>
              <a:ext cx="812800" cy="110944"/>
            </a:xfrm>
            <a:prstGeom prst="rect">
              <a:avLst/>
            </a:prstGeom>
          </p:spPr>
          <p:txBody>
            <a:bodyPr lIns="33867" tIns="33867" rIns="33867" bIns="33867" rtlCol="0" anchor="ctr"/>
            <a:lstStyle/>
            <a:p>
              <a:pPr marL="0" marR="0" lvl="0" indent="0" algn="ctr" defTabSz="609630" rtl="0" eaLnBrk="1" fontAlgn="auto" latinLnBrk="0" hangingPunct="1">
                <a:lnSpc>
                  <a:spcPts val="42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392435FD-6BF6-CEE2-434A-FF313921F967}"/>
              </a:ext>
            </a:extLst>
          </p:cNvPr>
          <p:cNvSpPr/>
          <p:nvPr/>
        </p:nvSpPr>
        <p:spPr>
          <a:xfrm rot="5270767">
            <a:off x="-2429186" y="1321973"/>
            <a:ext cx="6911977" cy="4184525"/>
          </a:xfrm>
          <a:custGeom>
            <a:avLst/>
            <a:gdLst/>
            <a:ahLst/>
            <a:cxnLst/>
            <a:rect l="l" t="t" r="r" b="b"/>
            <a:pathLst>
              <a:path w="10367966" h="6276788">
                <a:moveTo>
                  <a:pt x="0" y="0"/>
                </a:moveTo>
                <a:lnTo>
                  <a:pt x="10367967" y="0"/>
                </a:lnTo>
                <a:lnTo>
                  <a:pt x="10367967" y="6276788"/>
                </a:lnTo>
                <a:lnTo>
                  <a:pt x="0" y="6276788"/>
                </a:lnTo>
                <a:lnTo>
                  <a:pt x="0" y="0"/>
                </a:lnTo>
                <a:close/>
              </a:path>
            </a:pathLst>
          </a:custGeom>
          <a:blipFill>
            <a:blip r:embed="rId2"/>
            <a:stretch>
              <a:fillRect t="-2289" b="-3345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9029243A-99D4-D418-90E2-E30D55286311}"/>
              </a:ext>
            </a:extLst>
          </p:cNvPr>
          <p:cNvSpPr/>
          <p:nvPr/>
        </p:nvSpPr>
        <p:spPr>
          <a:xfrm flipV="1">
            <a:off x="8869712" y="6172200"/>
            <a:ext cx="5272976" cy="2605729"/>
          </a:xfrm>
          <a:custGeom>
            <a:avLst/>
            <a:gdLst/>
            <a:ahLst/>
            <a:cxnLst/>
            <a:rect l="l" t="t" r="r" b="b"/>
            <a:pathLst>
              <a:path w="7909464" h="3908593">
                <a:moveTo>
                  <a:pt x="0" y="3908593"/>
                </a:moveTo>
                <a:lnTo>
                  <a:pt x="7909464" y="3908593"/>
                </a:lnTo>
                <a:lnTo>
                  <a:pt x="7909464"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F4D69DDA-BC27-3C0F-443C-77F672F2D30A}"/>
              </a:ext>
            </a:extLst>
          </p:cNvPr>
          <p:cNvGrpSpPr/>
          <p:nvPr/>
        </p:nvGrpSpPr>
        <p:grpSpPr>
          <a:xfrm>
            <a:off x="7759751" y="2404373"/>
            <a:ext cx="4432249" cy="3457155"/>
            <a:chOff x="0" y="0"/>
            <a:chExt cx="8864498" cy="6914309"/>
          </a:xfrm>
        </p:grpSpPr>
        <p:sp>
          <p:nvSpPr>
            <p:cNvPr id="8" name="Freeform 8">
              <a:extLst>
                <a:ext uri="{FF2B5EF4-FFF2-40B4-BE49-F238E27FC236}">
                  <a16:creationId xmlns:a16="http://schemas.microsoft.com/office/drawing/2014/main" id="{8F2AC5C3-FF31-80F3-8E0E-3AB6A18CFAFD}"/>
                </a:ext>
              </a:extLst>
            </p:cNvPr>
            <p:cNvSpPr/>
            <p:nvPr/>
          </p:nvSpPr>
          <p:spPr>
            <a:xfrm>
              <a:off x="0" y="0"/>
              <a:ext cx="8864498" cy="6914309"/>
            </a:xfrm>
            <a:custGeom>
              <a:avLst/>
              <a:gdLst/>
              <a:ahLst/>
              <a:cxnLst/>
              <a:rect l="l" t="t" r="r" b="b"/>
              <a:pathLst>
                <a:path w="8864498" h="6914309">
                  <a:moveTo>
                    <a:pt x="0" y="0"/>
                  </a:moveTo>
                  <a:lnTo>
                    <a:pt x="8864498" y="0"/>
                  </a:lnTo>
                  <a:lnTo>
                    <a:pt x="8864498" y="6914309"/>
                  </a:lnTo>
                  <a:lnTo>
                    <a:pt x="0" y="6914309"/>
                  </a:lnTo>
                  <a:lnTo>
                    <a:pt x="0" y="0"/>
                  </a:lnTo>
                  <a:close/>
                </a:path>
              </a:pathLst>
            </a:custGeom>
            <a:blipFill>
              <a:blip>
                <a:alphaModFix amt="76000"/>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7B567E39-B5C3-04AA-2B44-77F51B99423E}"/>
                </a:ext>
              </a:extLst>
            </p:cNvPr>
            <p:cNvSpPr/>
            <p:nvPr/>
          </p:nvSpPr>
          <p:spPr>
            <a:xfrm>
              <a:off x="2103116" y="3742672"/>
              <a:ext cx="643629" cy="1853381"/>
            </a:xfrm>
            <a:custGeom>
              <a:avLst/>
              <a:gdLst/>
              <a:ahLst/>
              <a:cxnLst/>
              <a:rect l="l" t="t" r="r" b="b"/>
              <a:pathLst>
                <a:path w="643629" h="1853381">
                  <a:moveTo>
                    <a:pt x="0" y="0"/>
                  </a:moveTo>
                  <a:lnTo>
                    <a:pt x="643629" y="0"/>
                  </a:lnTo>
                  <a:lnTo>
                    <a:pt x="643629" y="1853381"/>
                  </a:lnTo>
                  <a:lnTo>
                    <a:pt x="0" y="1853381"/>
                  </a:lnTo>
                  <a:lnTo>
                    <a:pt x="0" y="0"/>
                  </a:lnTo>
                  <a:close/>
                </a:path>
              </a:pathLst>
            </a:custGeom>
            <a:blipFill>
              <a:blip>
                <a:alphaModFix amt="53199"/>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E7237747-F099-2FEA-6128-6F12CD895DF7}"/>
                </a:ext>
              </a:extLst>
            </p:cNvPr>
            <p:cNvSpPr/>
            <p:nvPr/>
          </p:nvSpPr>
          <p:spPr>
            <a:xfrm>
              <a:off x="4103462" y="2446973"/>
              <a:ext cx="1105399" cy="1543070"/>
            </a:xfrm>
            <a:custGeom>
              <a:avLst/>
              <a:gdLst/>
              <a:ahLst/>
              <a:cxnLst/>
              <a:rect l="l" t="t" r="r" b="b"/>
              <a:pathLst>
                <a:path w="1105399" h="1543070">
                  <a:moveTo>
                    <a:pt x="0" y="0"/>
                  </a:moveTo>
                  <a:lnTo>
                    <a:pt x="1105399" y="0"/>
                  </a:lnTo>
                  <a:lnTo>
                    <a:pt x="1105399" y="1543070"/>
                  </a:lnTo>
                  <a:lnTo>
                    <a:pt x="0" y="1543070"/>
                  </a:lnTo>
                  <a:lnTo>
                    <a:pt x="0" y="0"/>
                  </a:lnTo>
                  <a:close/>
                </a:path>
              </a:pathLst>
            </a:custGeom>
            <a:blipFill>
              <a:blip r:embed="rId6">
                <a:alphaModFix amt="54720"/>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6D377AEB-99D3-0FB4-4BCD-34434603E827}"/>
                </a:ext>
              </a:extLst>
            </p:cNvPr>
            <p:cNvSpPr/>
            <p:nvPr/>
          </p:nvSpPr>
          <p:spPr>
            <a:xfrm>
              <a:off x="6565578" y="3742672"/>
              <a:ext cx="1439070" cy="1425988"/>
            </a:xfrm>
            <a:custGeom>
              <a:avLst/>
              <a:gdLst/>
              <a:ahLst/>
              <a:cxnLst/>
              <a:rect l="l" t="t" r="r" b="b"/>
              <a:pathLst>
                <a:path w="1439070" h="1425988">
                  <a:moveTo>
                    <a:pt x="0" y="0"/>
                  </a:moveTo>
                  <a:lnTo>
                    <a:pt x="1439070" y="0"/>
                  </a:lnTo>
                  <a:lnTo>
                    <a:pt x="1439070" y="1425988"/>
                  </a:lnTo>
                  <a:lnTo>
                    <a:pt x="0" y="1425988"/>
                  </a:lnTo>
                  <a:lnTo>
                    <a:pt x="0" y="0"/>
                  </a:lnTo>
                  <a:close/>
                </a:path>
              </a:pathLst>
            </a:custGeom>
            <a:blipFill>
              <a:blip>
                <a:alphaModFix amt="76000"/>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8AEFF8F9-0FD0-A1E8-5EAA-CB86DA2EFA0B}"/>
                </a:ext>
              </a:extLst>
            </p:cNvPr>
            <p:cNvSpPr/>
            <p:nvPr/>
          </p:nvSpPr>
          <p:spPr>
            <a:xfrm>
              <a:off x="1880470" y="1207123"/>
              <a:ext cx="1088922" cy="958251"/>
            </a:xfrm>
            <a:custGeom>
              <a:avLst/>
              <a:gdLst/>
              <a:ahLst/>
              <a:cxnLst/>
              <a:rect l="l" t="t" r="r" b="b"/>
              <a:pathLst>
                <a:path w="1088922" h="958251">
                  <a:moveTo>
                    <a:pt x="0" y="0"/>
                  </a:moveTo>
                  <a:lnTo>
                    <a:pt x="1088921" y="0"/>
                  </a:lnTo>
                  <a:lnTo>
                    <a:pt x="1088921" y="958251"/>
                  </a:lnTo>
                  <a:lnTo>
                    <a:pt x="0" y="958251"/>
                  </a:lnTo>
                  <a:lnTo>
                    <a:pt x="0" y="0"/>
                  </a:lnTo>
                  <a:close/>
                </a:path>
              </a:pathLst>
            </a:custGeom>
            <a:blipFill>
              <a:blip>
                <a:alphaModFix amt="76000"/>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43178AB0-C981-7E28-F3CB-87507D0597DE}"/>
                </a:ext>
              </a:extLst>
            </p:cNvPr>
            <p:cNvSpPr/>
            <p:nvPr/>
          </p:nvSpPr>
          <p:spPr>
            <a:xfrm>
              <a:off x="1631322" y="2088399"/>
              <a:ext cx="1587217" cy="617031"/>
            </a:xfrm>
            <a:custGeom>
              <a:avLst/>
              <a:gdLst/>
              <a:ahLst/>
              <a:cxnLst/>
              <a:rect l="l" t="t" r="r" b="b"/>
              <a:pathLst>
                <a:path w="1587217" h="617031">
                  <a:moveTo>
                    <a:pt x="0" y="0"/>
                  </a:moveTo>
                  <a:lnTo>
                    <a:pt x="1587217" y="0"/>
                  </a:lnTo>
                  <a:lnTo>
                    <a:pt x="1587217" y="617030"/>
                  </a:lnTo>
                  <a:lnTo>
                    <a:pt x="0" y="617030"/>
                  </a:lnTo>
                  <a:lnTo>
                    <a:pt x="0" y="0"/>
                  </a:lnTo>
                  <a:close/>
                </a:path>
              </a:pathLst>
            </a:custGeom>
            <a:blipFill>
              <a:blip>
                <a:alphaModFix amt="76000"/>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75FC1335-C8AA-DAD6-7716-7FD3E63C63DF}"/>
              </a:ext>
            </a:extLst>
          </p:cNvPr>
          <p:cNvSpPr/>
          <p:nvPr/>
        </p:nvSpPr>
        <p:spPr>
          <a:xfrm>
            <a:off x="4927756" y="-112243"/>
            <a:ext cx="2678745" cy="798043"/>
          </a:xfrm>
          <a:custGeom>
            <a:avLst/>
            <a:gdLst/>
            <a:ahLst/>
            <a:cxnLst/>
            <a:rect l="l" t="t" r="r" b="b"/>
            <a:pathLst>
              <a:path w="4018117" h="1197064">
                <a:moveTo>
                  <a:pt x="0" y="0"/>
                </a:moveTo>
                <a:lnTo>
                  <a:pt x="4018117" y="0"/>
                </a:lnTo>
                <a:lnTo>
                  <a:pt x="4018117" y="1197064"/>
                </a:lnTo>
                <a:lnTo>
                  <a:pt x="0" y="1197064"/>
                </a:lnTo>
                <a:lnTo>
                  <a:pt x="0" y="0"/>
                </a:lnTo>
                <a:close/>
              </a:path>
            </a:pathLst>
          </a:custGeom>
          <a:blipFill>
            <a:blip>
              <a:alphaModFix amt="24000"/>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a:extLst>
              <a:ext uri="{FF2B5EF4-FFF2-40B4-BE49-F238E27FC236}">
                <a16:creationId xmlns:a16="http://schemas.microsoft.com/office/drawing/2014/main" id="{B138D0A1-4AD4-28B7-E20C-0153A575074B}"/>
              </a:ext>
            </a:extLst>
          </p:cNvPr>
          <p:cNvSpPr/>
          <p:nvPr/>
        </p:nvSpPr>
        <p:spPr>
          <a:xfrm rot="2107971">
            <a:off x="-2009595" y="5114854"/>
            <a:ext cx="5728340" cy="1842616"/>
          </a:xfrm>
          <a:custGeom>
            <a:avLst/>
            <a:gdLst/>
            <a:ahLst/>
            <a:cxnLst/>
            <a:rect l="l" t="t" r="r" b="b"/>
            <a:pathLst>
              <a:path w="8592510" h="2763924">
                <a:moveTo>
                  <a:pt x="0" y="0"/>
                </a:moveTo>
                <a:lnTo>
                  <a:pt x="8592509" y="0"/>
                </a:lnTo>
                <a:lnTo>
                  <a:pt x="8592509" y="2763924"/>
                </a:lnTo>
                <a:lnTo>
                  <a:pt x="0" y="2763924"/>
                </a:lnTo>
                <a:lnTo>
                  <a:pt x="0" y="0"/>
                </a:lnTo>
                <a:close/>
              </a:path>
            </a:pathLst>
          </a:custGeom>
          <a:blipFill>
            <a:blip>
              <a:alphaModFix amt="4700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a:extLst>
              <a:ext uri="{FF2B5EF4-FFF2-40B4-BE49-F238E27FC236}">
                <a16:creationId xmlns:a16="http://schemas.microsoft.com/office/drawing/2014/main" id="{4AF497AC-18AC-A3DC-6B1A-87977ABDFE24}"/>
              </a:ext>
            </a:extLst>
          </p:cNvPr>
          <p:cNvSpPr/>
          <p:nvPr/>
        </p:nvSpPr>
        <p:spPr>
          <a:xfrm rot="2700000" flipV="1">
            <a:off x="419953" y="6038180"/>
            <a:ext cx="5272976" cy="2605729"/>
          </a:xfrm>
          <a:custGeom>
            <a:avLst/>
            <a:gdLst/>
            <a:ahLst/>
            <a:cxnLst/>
            <a:rect l="l" t="t" r="r" b="b"/>
            <a:pathLst>
              <a:path w="7909464" h="3908593">
                <a:moveTo>
                  <a:pt x="0" y="3908593"/>
                </a:moveTo>
                <a:lnTo>
                  <a:pt x="7909463" y="3908593"/>
                </a:lnTo>
                <a:lnTo>
                  <a:pt x="7909463"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8">
            <a:extLst>
              <a:ext uri="{FF2B5EF4-FFF2-40B4-BE49-F238E27FC236}">
                <a16:creationId xmlns:a16="http://schemas.microsoft.com/office/drawing/2014/main" id="{076589E6-098A-6BC7-5083-8F29BD74EF5A}"/>
              </a:ext>
            </a:extLst>
          </p:cNvPr>
          <p:cNvGrpSpPr/>
          <p:nvPr/>
        </p:nvGrpSpPr>
        <p:grpSpPr>
          <a:xfrm>
            <a:off x="4777802" y="5839388"/>
            <a:ext cx="2636397" cy="732290"/>
            <a:chOff x="0" y="0"/>
            <a:chExt cx="5272793" cy="1464581"/>
          </a:xfrm>
        </p:grpSpPr>
        <p:sp>
          <p:nvSpPr>
            <p:cNvPr id="19" name="Freeform 19">
              <a:extLst>
                <a:ext uri="{FF2B5EF4-FFF2-40B4-BE49-F238E27FC236}">
                  <a16:creationId xmlns:a16="http://schemas.microsoft.com/office/drawing/2014/main" id="{36725A03-E6B3-3230-312B-42F32CD0BD7B}"/>
                </a:ext>
              </a:extLst>
            </p:cNvPr>
            <p:cNvSpPr/>
            <p:nvPr/>
          </p:nvSpPr>
          <p:spPr>
            <a:xfrm>
              <a:off x="0" y="149164"/>
              <a:ext cx="2758304" cy="1232984"/>
            </a:xfrm>
            <a:custGeom>
              <a:avLst/>
              <a:gdLst/>
              <a:ahLst/>
              <a:cxnLst/>
              <a:rect l="l" t="t" r="r" b="b"/>
              <a:pathLst>
                <a:path w="2758304" h="1232984">
                  <a:moveTo>
                    <a:pt x="0" y="0"/>
                  </a:moveTo>
                  <a:lnTo>
                    <a:pt x="2758304" y="0"/>
                  </a:lnTo>
                  <a:lnTo>
                    <a:pt x="2758304" y="1232984"/>
                  </a:lnTo>
                  <a:lnTo>
                    <a:pt x="0" y="1232984"/>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6BF10B2A-C18F-07E8-5346-35175F18199C}"/>
                </a:ext>
              </a:extLst>
            </p:cNvPr>
            <p:cNvSpPr/>
            <p:nvPr/>
          </p:nvSpPr>
          <p:spPr>
            <a:xfrm>
              <a:off x="2822626" y="0"/>
              <a:ext cx="2450166" cy="1464581"/>
            </a:xfrm>
            <a:custGeom>
              <a:avLst/>
              <a:gdLst/>
              <a:ahLst/>
              <a:cxnLst/>
              <a:rect l="l" t="t" r="r" b="b"/>
              <a:pathLst>
                <a:path w="2450166" h="1464581">
                  <a:moveTo>
                    <a:pt x="0" y="0"/>
                  </a:moveTo>
                  <a:lnTo>
                    <a:pt x="2450167" y="0"/>
                  </a:lnTo>
                  <a:lnTo>
                    <a:pt x="2450167" y="1464581"/>
                  </a:lnTo>
                  <a:lnTo>
                    <a:pt x="0" y="1464581"/>
                  </a:lnTo>
                  <a:lnTo>
                    <a:pt x="0" y="0"/>
                  </a:lnTo>
                  <a:close/>
                </a:path>
              </a:pathLst>
            </a:custGeom>
            <a:blipFill>
              <a:blip r:embed="rId1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TextBox 21">
            <a:extLst>
              <a:ext uri="{FF2B5EF4-FFF2-40B4-BE49-F238E27FC236}">
                <a16:creationId xmlns:a16="http://schemas.microsoft.com/office/drawing/2014/main" id="{9270CF74-1ADE-DA5B-50ED-97998DFAEEA0}"/>
              </a:ext>
            </a:extLst>
          </p:cNvPr>
          <p:cNvSpPr txBox="1"/>
          <p:nvPr/>
        </p:nvSpPr>
        <p:spPr>
          <a:xfrm>
            <a:off x="5360423" y="5486132"/>
            <a:ext cx="1284925" cy="490712"/>
          </a:xfrm>
          <a:prstGeom prst="rect">
            <a:avLst/>
          </a:prstGeom>
        </p:spPr>
        <p:txBody>
          <a:bodyPr lIns="0" tIns="0" rIns="0" bIns="0" rtlCol="0" anchor="t">
            <a:spAutoFit/>
          </a:bodyPr>
          <a:lstStyle/>
          <a:p>
            <a:pPr marL="0" marR="0" lvl="0" indent="0" algn="ctr" defTabSz="609630" rtl="0" eaLnBrk="1" fontAlgn="auto" latinLnBrk="0" hangingPunct="1">
              <a:lnSpc>
                <a:spcPts val="2005"/>
              </a:lnSpc>
              <a:spcBef>
                <a:spcPts val="0"/>
              </a:spcBef>
              <a:spcAft>
                <a:spcPts val="0"/>
              </a:spcAft>
              <a:buClrTx/>
              <a:buSzTx/>
              <a:buFontTx/>
              <a:buNone/>
              <a:tabLst/>
              <a:defRPr/>
            </a:pPr>
            <a:r>
              <a:rPr kumimoji="0" lang="en-US" sz="1433" b="0" i="1" u="none" strike="noStrike" kern="1200" cap="none" spc="0" normalizeH="0" baseline="0" noProof="0" dirty="0">
                <a:ln>
                  <a:noFill/>
                </a:ln>
                <a:solidFill>
                  <a:srgbClr val="16478E"/>
                </a:solidFill>
                <a:effectLst/>
                <a:uLnTx/>
                <a:uFillTx/>
                <a:latin typeface="Myriad Italics"/>
                <a:ea typeface="Myriad Italics"/>
                <a:cs typeface="Myriad Italics"/>
                <a:sym typeface="Myriad Italics"/>
              </a:rPr>
              <a:t>Brought to you by</a:t>
            </a:r>
          </a:p>
        </p:txBody>
      </p:sp>
      <p:sp>
        <p:nvSpPr>
          <p:cNvPr id="22" name="TextBox 22">
            <a:extLst>
              <a:ext uri="{FF2B5EF4-FFF2-40B4-BE49-F238E27FC236}">
                <a16:creationId xmlns:a16="http://schemas.microsoft.com/office/drawing/2014/main" id="{EF116580-EF39-C9D7-015A-6094B7B4553C}"/>
              </a:ext>
            </a:extLst>
          </p:cNvPr>
          <p:cNvSpPr txBox="1"/>
          <p:nvPr/>
        </p:nvSpPr>
        <p:spPr>
          <a:xfrm>
            <a:off x="1466593" y="626279"/>
            <a:ext cx="9123651" cy="538737"/>
          </a:xfrm>
          <a:prstGeom prst="rect">
            <a:avLst/>
          </a:prstGeom>
        </p:spPr>
        <p:txBody>
          <a:bodyPr wrap="square" lIns="0" tIns="0" rIns="0" bIns="0" rtlCol="0" anchor="t">
            <a:spAutoFit/>
          </a:bodyPr>
          <a:lstStyle/>
          <a:p>
            <a:pPr marL="0" marR="0" lvl="0" indent="0" algn="l" defTabSz="609630" rtl="0" eaLnBrk="1" fontAlgn="auto" latinLnBrk="0" hangingPunct="1">
              <a:lnSpc>
                <a:spcPts val="4480"/>
              </a:lnSpc>
              <a:spcBef>
                <a:spcPts val="0"/>
              </a:spcBef>
              <a:spcAft>
                <a:spcPts val="0"/>
              </a:spcAft>
              <a:buClrTx/>
              <a:buSzTx/>
              <a:buFontTx/>
              <a:buNone/>
              <a:tabLst/>
              <a:defRPr/>
            </a:pPr>
            <a:r>
              <a:rPr kumimoji="0" lang="en-US" sz="3200" b="0" i="0" u="none" strike="noStrike" kern="1200" cap="none" spc="243" normalizeH="0" baseline="0" noProof="0" dirty="0">
                <a:ln>
                  <a:noFill/>
                </a:ln>
                <a:solidFill>
                  <a:srgbClr val="0371B6"/>
                </a:solidFill>
                <a:effectLst/>
                <a:uLnTx/>
                <a:uFillTx/>
                <a:latin typeface="Open Sans"/>
                <a:ea typeface="Open Sans"/>
                <a:cs typeface="Open Sans"/>
                <a:sym typeface="Open Sans"/>
              </a:rPr>
              <a:t>GEROSCIENCE EDUCATION &amp; TRAINING</a:t>
            </a:r>
          </a:p>
        </p:txBody>
      </p:sp>
      <p:sp>
        <p:nvSpPr>
          <p:cNvPr id="23" name="TextBox 22">
            <a:extLst>
              <a:ext uri="{FF2B5EF4-FFF2-40B4-BE49-F238E27FC236}">
                <a16:creationId xmlns:a16="http://schemas.microsoft.com/office/drawing/2014/main" id="{8B9DCB0B-31B8-8886-3289-17221479AC1B}"/>
              </a:ext>
            </a:extLst>
          </p:cNvPr>
          <p:cNvSpPr txBox="1"/>
          <p:nvPr/>
        </p:nvSpPr>
        <p:spPr>
          <a:xfrm>
            <a:off x="1439840" y="2421949"/>
            <a:ext cx="6319911"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yriad Pro" panose="020B0503030403020204" pitchFamily="34" charset="0"/>
                <a:ea typeface="+mn-ea"/>
                <a:cs typeface="+mn-cs"/>
              </a:rPr>
              <a:t>The Geroscience Education and Training Network and the GET 2 Network Collaborative (GET Network + GSA) are supported by the National Institute on Aging of the National Institutes of Health under Awards Number R25AG073119 (NIA GCG) and R25AG091038 (NIA DAB).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yriad Pro" panose="020B0503030403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yriad Pro" panose="020B0503030403020204" pitchFamily="34" charset="0"/>
                <a:ea typeface="+mn-ea"/>
                <a:cs typeface="+mn-cs"/>
              </a:rPr>
              <a:t>The content is solely the responsibility of the authors and does not necessarily represent the official views of the National Institutes of Health. </a:t>
            </a:r>
          </a:p>
        </p:txBody>
      </p:sp>
    </p:spTree>
    <p:extLst>
      <p:ext uri="{BB962C8B-B14F-4D97-AF65-F5344CB8AC3E}">
        <p14:creationId xmlns:p14="http://schemas.microsoft.com/office/powerpoint/2010/main" val="1722262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lvl="0"/>
            <a:r>
              <a:rPr lang="en-US" dirty="0"/>
              <a:t>Metabolic flux and protein metabolism</a:t>
            </a:r>
            <a:endParaRPr dirty="0"/>
          </a:p>
        </p:txBody>
      </p:sp>
      <p:sp>
        <p:nvSpPr>
          <p:cNvPr id="130" name="Google Shape;130;p2"/>
          <p:cNvSpPr txBox="1">
            <a:spLocks noGrp="1"/>
          </p:cNvSpPr>
          <p:nvPr>
            <p:ph type="body" idx="1"/>
          </p:nvPr>
        </p:nvSpPr>
        <p:spPr>
          <a:xfrm>
            <a:off x="1115568" y="2478024"/>
            <a:ext cx="10168128" cy="3694176"/>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2400"/>
              <a:buChar char="•"/>
            </a:pPr>
            <a:r>
              <a:rPr lang="en-US" dirty="0">
                <a:latin typeface="Tahoma"/>
                <a:ea typeface="Tahoma"/>
                <a:cs typeface="Tahoma"/>
                <a:sym typeface="Tahoma"/>
              </a:rPr>
              <a:t>The limits of snapshots when trying to understand a moving picture.</a:t>
            </a:r>
            <a:endParaRPr dirty="0">
              <a:latin typeface="Tahoma"/>
              <a:ea typeface="Tahoma"/>
              <a:cs typeface="Tahoma"/>
              <a:sym typeface="Tahoma"/>
            </a:endParaRPr>
          </a:p>
        </p:txBody>
      </p:sp>
    </p:spTree>
  </p:cSld>
  <p:clrMapOvr>
    <a:masterClrMapping/>
  </p:clrMapOvr>
  <mc:AlternateContent xmlns:mc="http://schemas.openxmlformats.org/markup-compatibility/2006" xmlns:p14="http://schemas.microsoft.com/office/powerpoint/2010/main">
    <mc:Choice Requires="p14">
      <p:transition spd="slow" p14:dur="2000" advTm="2300"/>
    </mc:Choice>
    <mc:Fallback xmlns="">
      <p:transition spd="slow" advTm="23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3"/>
          <p:cNvSpPr txBox="1">
            <a:spLocks noGrp="1"/>
          </p:cNvSpPr>
          <p:nvPr>
            <p:ph type="title"/>
          </p:nvPr>
        </p:nvSpPr>
        <p:spPr>
          <a:xfrm>
            <a:off x="5094695" y="1047095"/>
            <a:ext cx="6272784" cy="153619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200"/>
              <a:buFont typeface="Tahoma"/>
              <a:buNone/>
            </a:pPr>
            <a:r>
              <a:rPr lang="en-US" sz="5200" dirty="0">
                <a:latin typeface="Tahoma"/>
                <a:ea typeface="Tahoma"/>
                <a:cs typeface="Tahoma"/>
                <a:sym typeface="Tahoma"/>
              </a:rPr>
              <a:t>Learning Objectives</a:t>
            </a:r>
            <a:endParaRPr dirty="0"/>
          </a:p>
        </p:txBody>
      </p:sp>
      <p:sp>
        <p:nvSpPr>
          <p:cNvPr id="136" name="Google Shape;136;p3"/>
          <p:cNvSpPr txBox="1">
            <a:spLocks noGrp="1"/>
          </p:cNvSpPr>
          <p:nvPr>
            <p:ph type="body" idx="1"/>
          </p:nvPr>
        </p:nvSpPr>
        <p:spPr>
          <a:xfrm>
            <a:off x="1821637" y="3355848"/>
            <a:ext cx="7992146" cy="2825496"/>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10000"/>
              </a:lnSpc>
              <a:spcBef>
                <a:spcPts val="0"/>
              </a:spcBef>
              <a:spcAft>
                <a:spcPts val="0"/>
              </a:spcAft>
              <a:buClr>
                <a:schemeClr val="dk1"/>
              </a:buClr>
              <a:buSzPts val="2400"/>
              <a:buFont typeface="Arial" panose="020B0604020202020204" pitchFamily="34" charset="0"/>
              <a:buChar char="•"/>
            </a:pPr>
            <a:r>
              <a:rPr lang="en-US" sz="2400" dirty="0"/>
              <a:t>To understand the concept of metabolic flux.</a:t>
            </a:r>
          </a:p>
          <a:p>
            <a:pPr marL="342900" lvl="0" indent="-342900" algn="l" rtl="0">
              <a:lnSpc>
                <a:spcPct val="110000"/>
              </a:lnSpc>
              <a:spcBef>
                <a:spcPts val="0"/>
              </a:spcBef>
              <a:spcAft>
                <a:spcPts val="0"/>
              </a:spcAft>
              <a:buClr>
                <a:schemeClr val="dk1"/>
              </a:buClr>
              <a:buSzPts val="2400"/>
              <a:buFont typeface="Arial" panose="020B0604020202020204" pitchFamily="34" charset="0"/>
              <a:buChar char="•"/>
            </a:pPr>
            <a:r>
              <a:rPr lang="en-US" sz="2400" dirty="0"/>
              <a:t>To understand the limitations of snapshots compared to moving pictures. </a:t>
            </a:r>
          </a:p>
          <a:p>
            <a:pPr marL="342900" lvl="0" indent="-342900" algn="l" rtl="0">
              <a:lnSpc>
                <a:spcPct val="110000"/>
              </a:lnSpc>
              <a:spcBef>
                <a:spcPts val="0"/>
              </a:spcBef>
              <a:spcAft>
                <a:spcPts val="0"/>
              </a:spcAft>
              <a:buClr>
                <a:schemeClr val="dk1"/>
              </a:buClr>
              <a:buSzPts val="2400"/>
              <a:buFont typeface="Arial" panose="020B0604020202020204" pitchFamily="34" charset="0"/>
              <a:buChar char="•"/>
            </a:pPr>
            <a:r>
              <a:rPr lang="en-US" sz="2400" dirty="0"/>
              <a:t>Describe one approach for measuring flux.</a:t>
            </a:r>
          </a:p>
          <a:p>
            <a:pPr marL="342900" lvl="0" indent="-342900">
              <a:spcBef>
                <a:spcPts val="0"/>
              </a:spcBef>
              <a:buSzPts val="2400"/>
              <a:buFont typeface="Arial" panose="020B0604020202020204" pitchFamily="34" charset="0"/>
              <a:buChar char="•"/>
            </a:pPr>
            <a:r>
              <a:rPr lang="en-US" sz="2400" dirty="0"/>
              <a:t>To understand important factors in the flux (turnover) of protein.</a:t>
            </a:r>
          </a:p>
          <a:p>
            <a:pPr marL="342900" lvl="0" indent="-342900">
              <a:spcBef>
                <a:spcPts val="0"/>
              </a:spcBef>
              <a:buSzPts val="2400"/>
              <a:buFont typeface="Arial" panose="020B0604020202020204" pitchFamily="34" charset="0"/>
              <a:buChar char="•"/>
            </a:pPr>
            <a:r>
              <a:rPr lang="en-US" sz="2400" dirty="0"/>
              <a:t>Understand how to target protein turnover to slow aging.</a:t>
            </a:r>
          </a:p>
          <a:p>
            <a:pPr marL="285750" lvl="0" indent="-285750" algn="l" rtl="0">
              <a:lnSpc>
                <a:spcPct val="110000"/>
              </a:lnSpc>
              <a:spcBef>
                <a:spcPts val="0"/>
              </a:spcBef>
              <a:spcAft>
                <a:spcPts val="0"/>
              </a:spcAft>
              <a:buClr>
                <a:schemeClr val="dk1"/>
              </a:buClr>
              <a:buSzPts val="2400"/>
              <a:buFont typeface="Arial" panose="020B0604020202020204" pitchFamily="34" charset="0"/>
              <a:buChar char="•"/>
            </a:pPr>
            <a:endParaRPr dirty="0"/>
          </a:p>
          <a:p>
            <a:pPr marL="0" lvl="0" indent="0" algn="l" rtl="0">
              <a:lnSpc>
                <a:spcPct val="110000"/>
              </a:lnSpc>
              <a:spcBef>
                <a:spcPts val="1000"/>
              </a:spcBef>
              <a:spcAft>
                <a:spcPts val="0"/>
              </a:spcAft>
              <a:buClr>
                <a:schemeClr val="dk1"/>
              </a:buClr>
              <a:buSzPts val="1800"/>
              <a:buNone/>
            </a:pPr>
            <a:endParaRPr sz="1800" dirty="0"/>
          </a:p>
          <a:p>
            <a:pPr marL="228600" lvl="0" indent="-228600" algn="l" rtl="0">
              <a:lnSpc>
                <a:spcPct val="110000"/>
              </a:lnSpc>
              <a:spcBef>
                <a:spcPts val="1000"/>
              </a:spcBef>
              <a:spcAft>
                <a:spcPts val="0"/>
              </a:spcAft>
              <a:buClr>
                <a:schemeClr val="dk1"/>
              </a:buClr>
              <a:buSzPts val="18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20268"/>
    </mc:Choice>
    <mc:Fallback xmlns="">
      <p:transition spd="slow" advTm="2026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6"/>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p>
            <a:r>
              <a:rPr lang="en-US" dirty="0"/>
              <a:t>To understand the concept of metabolic flux</a:t>
            </a:r>
            <a:endParaRPr dirty="0"/>
          </a:p>
        </p:txBody>
      </p:sp>
      <p:sp>
        <p:nvSpPr>
          <p:cNvPr id="156" name="Google Shape;156;p6"/>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400"/>
              <a:buNone/>
            </a:pPr>
            <a:r>
              <a:rPr lang="en-US"/>
              <a:t>Objective 1</a:t>
            </a:r>
            <a:endParaRPr/>
          </a:p>
        </p:txBody>
      </p:sp>
    </p:spTree>
  </p:cSld>
  <p:clrMapOvr>
    <a:masterClrMapping/>
  </p:clrMapOvr>
  <mc:AlternateContent xmlns:mc="http://schemas.openxmlformats.org/markup-compatibility/2006" xmlns:p14="http://schemas.microsoft.com/office/powerpoint/2010/main">
    <mc:Choice Requires="p14">
      <p:transition spd="slow" p14:dur="2000" advTm="5033"/>
    </mc:Choice>
    <mc:Fallback xmlns="">
      <p:transition spd="slow" advTm="503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CD2D-7A82-AF46-A6E8-2A1F57E17097}"/>
              </a:ext>
            </a:extLst>
          </p:cNvPr>
          <p:cNvSpPr>
            <a:spLocks noGrp="1"/>
          </p:cNvSpPr>
          <p:nvPr>
            <p:ph type="title"/>
          </p:nvPr>
        </p:nvSpPr>
        <p:spPr>
          <a:xfrm>
            <a:off x="1115568" y="548640"/>
            <a:ext cx="10168128" cy="1179576"/>
          </a:xfrm>
        </p:spPr>
        <p:txBody>
          <a:bodyPr>
            <a:normAutofit fontScale="90000"/>
          </a:bodyPr>
          <a:lstStyle/>
          <a:p>
            <a:r>
              <a:rPr lang="en-US" dirty="0"/>
              <a:t>Flux - Continuous change, passage, or movement</a:t>
            </a:r>
          </a:p>
        </p:txBody>
      </p:sp>
      <p:pic>
        <p:nvPicPr>
          <p:cNvPr id="7" name="Picture 2" descr="Stagnant Pond | A few pictures of an algae choked stagnant p… | Flickr">
            <a:extLst>
              <a:ext uri="{FF2B5EF4-FFF2-40B4-BE49-F238E27FC236}">
                <a16:creationId xmlns:a16="http://schemas.microsoft.com/office/drawing/2014/main" id="{BDB9252D-3E09-DF99-E7CE-E296C592FE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35" b="6336"/>
          <a:stretch/>
        </p:blipFill>
        <p:spPr bwMode="auto">
          <a:xfrm>
            <a:off x="871870" y="2668688"/>
            <a:ext cx="5075274" cy="3487848"/>
          </a:xfrm>
          <a:custGeom>
            <a:avLst/>
            <a:gdLst/>
            <a:ahLst/>
            <a:cxnLst/>
            <a:rect l="l" t="t" r="r" b="b"/>
            <a:pathLst>
              <a:path w="6005375" h="4189309">
                <a:moveTo>
                  <a:pt x="5422311" y="873"/>
                </a:moveTo>
                <a:cubicBezTo>
                  <a:pt x="5467738" y="-1249"/>
                  <a:pt x="5513346" y="499"/>
                  <a:pt x="5558643" y="6137"/>
                </a:cubicBezTo>
                <a:cubicBezTo>
                  <a:pt x="5633356" y="13367"/>
                  <a:pt x="5708323" y="18441"/>
                  <a:pt x="5783036" y="26052"/>
                </a:cubicBezTo>
                <a:cubicBezTo>
                  <a:pt x="5816269" y="29477"/>
                  <a:pt x="5849884" y="16792"/>
                  <a:pt x="5882612" y="28462"/>
                </a:cubicBezTo>
                <a:cubicBezTo>
                  <a:pt x="5909726" y="38166"/>
                  <a:pt x="5937089" y="43856"/>
                  <a:pt x="5964555" y="46416"/>
                </a:cubicBezTo>
                <a:lnTo>
                  <a:pt x="5997178" y="46088"/>
                </a:lnTo>
                <a:lnTo>
                  <a:pt x="5995170" y="275470"/>
                </a:lnTo>
                <a:cubicBezTo>
                  <a:pt x="5993432" y="411056"/>
                  <a:pt x="5993035" y="546624"/>
                  <a:pt x="5999656" y="682159"/>
                </a:cubicBezTo>
                <a:cubicBezTo>
                  <a:pt x="6009854" y="891918"/>
                  <a:pt x="6003364" y="1101545"/>
                  <a:pt x="5999656" y="1311172"/>
                </a:cubicBezTo>
                <a:cubicBezTo>
                  <a:pt x="5992506" y="1713210"/>
                  <a:pt x="6003364" y="2114718"/>
                  <a:pt x="5998730" y="2516227"/>
                </a:cubicBezTo>
                <a:cubicBezTo>
                  <a:pt x="5996744" y="2694204"/>
                  <a:pt x="5998994" y="2871916"/>
                  <a:pt x="6003364" y="3049893"/>
                </a:cubicBezTo>
                <a:cubicBezTo>
                  <a:pt x="6009720" y="3304015"/>
                  <a:pt x="5999922" y="3558268"/>
                  <a:pt x="5989196" y="3812257"/>
                </a:cubicBezTo>
                <a:cubicBezTo>
                  <a:pt x="5985594" y="3882097"/>
                  <a:pt x="5984646" y="3952020"/>
                  <a:pt x="5986348" y="4021878"/>
                </a:cubicBezTo>
                <a:lnTo>
                  <a:pt x="5996786" y="4189309"/>
                </a:lnTo>
                <a:lnTo>
                  <a:pt x="0" y="4189309"/>
                </a:lnTo>
                <a:lnTo>
                  <a:pt x="0" y="27247"/>
                </a:lnTo>
                <a:lnTo>
                  <a:pt x="495" y="27408"/>
                </a:lnTo>
                <a:cubicBezTo>
                  <a:pt x="5176" y="27551"/>
                  <a:pt x="10686" y="26465"/>
                  <a:pt x="17314" y="23896"/>
                </a:cubicBezTo>
                <a:cubicBezTo>
                  <a:pt x="33823" y="19050"/>
                  <a:pt x="50862" y="16234"/>
                  <a:pt x="68053" y="15524"/>
                </a:cubicBezTo>
                <a:cubicBezTo>
                  <a:pt x="200481" y="-1093"/>
                  <a:pt x="333037" y="3346"/>
                  <a:pt x="466100" y="8801"/>
                </a:cubicBezTo>
                <a:cubicBezTo>
                  <a:pt x="697850" y="18187"/>
                  <a:pt x="929854" y="29096"/>
                  <a:pt x="1161985" y="25798"/>
                </a:cubicBezTo>
                <a:cubicBezTo>
                  <a:pt x="1397540" y="22373"/>
                  <a:pt x="1632588" y="29604"/>
                  <a:pt x="1867890" y="39117"/>
                </a:cubicBezTo>
                <a:cubicBezTo>
                  <a:pt x="1971017" y="43050"/>
                  <a:pt x="2074779" y="46982"/>
                  <a:pt x="2176256" y="17680"/>
                </a:cubicBezTo>
                <a:cubicBezTo>
                  <a:pt x="2199190" y="12314"/>
                  <a:pt x="2223101" y="12834"/>
                  <a:pt x="2245769" y="19202"/>
                </a:cubicBezTo>
                <a:cubicBezTo>
                  <a:pt x="2359678" y="45713"/>
                  <a:pt x="2474221" y="53578"/>
                  <a:pt x="2589398" y="27447"/>
                </a:cubicBezTo>
                <a:cubicBezTo>
                  <a:pt x="2721802" y="-1220"/>
                  <a:pt x="2858087" y="-7347"/>
                  <a:pt x="2992519" y="9308"/>
                </a:cubicBezTo>
                <a:cubicBezTo>
                  <a:pt x="3115435" y="23008"/>
                  <a:pt x="3238984" y="37849"/>
                  <a:pt x="3362153" y="26813"/>
                </a:cubicBezTo>
                <a:cubicBezTo>
                  <a:pt x="3556737" y="9308"/>
                  <a:pt x="3751067" y="24530"/>
                  <a:pt x="3945651" y="29223"/>
                </a:cubicBezTo>
                <a:cubicBezTo>
                  <a:pt x="4010343" y="30745"/>
                  <a:pt x="4075416" y="44064"/>
                  <a:pt x="4139727" y="32141"/>
                </a:cubicBezTo>
                <a:cubicBezTo>
                  <a:pt x="4241079" y="13367"/>
                  <a:pt x="4341288" y="20597"/>
                  <a:pt x="4442766" y="31126"/>
                </a:cubicBezTo>
                <a:cubicBezTo>
                  <a:pt x="4637096" y="51422"/>
                  <a:pt x="4831299" y="61189"/>
                  <a:pt x="5024742" y="23134"/>
                </a:cubicBezTo>
                <a:cubicBezTo>
                  <a:pt x="5084742" y="11211"/>
                  <a:pt x="5144359" y="4361"/>
                  <a:pt x="5205373" y="20344"/>
                </a:cubicBezTo>
                <a:cubicBezTo>
                  <a:pt x="5232315" y="26496"/>
                  <a:pt x="5260361" y="25976"/>
                  <a:pt x="5287062" y="18822"/>
                </a:cubicBezTo>
                <a:cubicBezTo>
                  <a:pt x="5331637" y="8985"/>
                  <a:pt x="5376883" y="2995"/>
                  <a:pt x="5422311" y="873"/>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4" descr="Clear river Free Stock Photos, Images, and Pictures of Clear river">
            <a:extLst>
              <a:ext uri="{FF2B5EF4-FFF2-40B4-BE49-F238E27FC236}">
                <a16:creationId xmlns:a16="http://schemas.microsoft.com/office/drawing/2014/main" id="{F60925A8-55D0-1D5F-9E03-0A8E0E4279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277" b="1"/>
          <a:stretch/>
        </p:blipFill>
        <p:spPr bwMode="auto">
          <a:xfrm>
            <a:off x="6244858" y="2702862"/>
            <a:ext cx="5075274" cy="3453674"/>
          </a:xfrm>
          <a:custGeom>
            <a:avLst/>
            <a:gdLst/>
            <a:ahLst/>
            <a:cxnLst/>
            <a:rect l="l" t="t" r="r" b="b"/>
            <a:pathLst>
              <a:path w="6006950" h="4200116">
                <a:moveTo>
                  <a:pt x="1035902" y="878"/>
                </a:moveTo>
                <a:cubicBezTo>
                  <a:pt x="1135908" y="5076"/>
                  <a:pt x="1234824" y="23223"/>
                  <a:pt x="1334526" y="31024"/>
                </a:cubicBezTo>
                <a:cubicBezTo>
                  <a:pt x="1429408" y="38508"/>
                  <a:pt x="1524290" y="49417"/>
                  <a:pt x="1619679" y="34449"/>
                </a:cubicBezTo>
                <a:cubicBezTo>
                  <a:pt x="1713242" y="21726"/>
                  <a:pt x="1807870" y="18745"/>
                  <a:pt x="1902041" y="25570"/>
                </a:cubicBezTo>
                <a:cubicBezTo>
                  <a:pt x="2006183" y="30770"/>
                  <a:pt x="2110071" y="48021"/>
                  <a:pt x="2214847" y="33561"/>
                </a:cubicBezTo>
                <a:cubicBezTo>
                  <a:pt x="2228052" y="32216"/>
                  <a:pt x="2241384" y="33954"/>
                  <a:pt x="2253790" y="38635"/>
                </a:cubicBezTo>
                <a:cubicBezTo>
                  <a:pt x="2294520" y="52169"/>
                  <a:pt x="2338397" y="53007"/>
                  <a:pt x="2379622" y="41045"/>
                </a:cubicBezTo>
                <a:cubicBezTo>
                  <a:pt x="2431756" y="27168"/>
                  <a:pt x="2486503" y="26254"/>
                  <a:pt x="2539069" y="38381"/>
                </a:cubicBezTo>
                <a:cubicBezTo>
                  <a:pt x="2617207" y="55379"/>
                  <a:pt x="2695598" y="72123"/>
                  <a:pt x="2776908" y="58169"/>
                </a:cubicBezTo>
                <a:cubicBezTo>
                  <a:pt x="2824222" y="50178"/>
                  <a:pt x="2868111" y="30770"/>
                  <a:pt x="2914791" y="21637"/>
                </a:cubicBezTo>
                <a:cubicBezTo>
                  <a:pt x="3049249" y="-4620"/>
                  <a:pt x="3184976" y="3244"/>
                  <a:pt x="3320703" y="12124"/>
                </a:cubicBezTo>
                <a:cubicBezTo>
                  <a:pt x="3453259" y="20876"/>
                  <a:pt x="3585179" y="38888"/>
                  <a:pt x="3718496" y="36225"/>
                </a:cubicBezTo>
                <a:cubicBezTo>
                  <a:pt x="3746884" y="36440"/>
                  <a:pt x="3775210" y="38812"/>
                  <a:pt x="3803230" y="43328"/>
                </a:cubicBezTo>
                <a:cubicBezTo>
                  <a:pt x="3907245" y="57028"/>
                  <a:pt x="4011767" y="69966"/>
                  <a:pt x="4114640" y="42313"/>
                </a:cubicBezTo>
                <a:cubicBezTo>
                  <a:pt x="4206871" y="17312"/>
                  <a:pt x="4303111" y="10677"/>
                  <a:pt x="4397891" y="22779"/>
                </a:cubicBezTo>
                <a:cubicBezTo>
                  <a:pt x="4522696" y="39130"/>
                  <a:pt x="4648846" y="42707"/>
                  <a:pt x="4774374" y="33434"/>
                </a:cubicBezTo>
                <a:cubicBezTo>
                  <a:pt x="4813773" y="29515"/>
                  <a:pt x="4853387" y="28107"/>
                  <a:pt x="4892977" y="29248"/>
                </a:cubicBezTo>
                <a:cubicBezTo>
                  <a:pt x="5181681" y="42440"/>
                  <a:pt x="5471273" y="25062"/>
                  <a:pt x="5759471" y="55759"/>
                </a:cubicBezTo>
                <a:cubicBezTo>
                  <a:pt x="5805028" y="61131"/>
                  <a:pt x="5850896" y="61524"/>
                  <a:pt x="5896277" y="57017"/>
                </a:cubicBezTo>
                <a:lnTo>
                  <a:pt x="6006950" y="33749"/>
                </a:lnTo>
                <a:lnTo>
                  <a:pt x="6006950" y="4200116"/>
                </a:lnTo>
                <a:lnTo>
                  <a:pt x="13501" y="4200116"/>
                </a:lnTo>
                <a:lnTo>
                  <a:pt x="28554" y="3862213"/>
                </a:lnTo>
                <a:cubicBezTo>
                  <a:pt x="30457" y="3736758"/>
                  <a:pt x="27411" y="3611386"/>
                  <a:pt x="15626" y="3486312"/>
                </a:cubicBezTo>
                <a:cubicBezTo>
                  <a:pt x="-847" y="3333707"/>
                  <a:pt x="-4304" y="3179990"/>
                  <a:pt x="5296" y="3026802"/>
                </a:cubicBezTo>
                <a:cubicBezTo>
                  <a:pt x="11786" y="2939137"/>
                  <a:pt x="18539" y="2851472"/>
                  <a:pt x="22776" y="2763676"/>
                </a:cubicBezTo>
                <a:cubicBezTo>
                  <a:pt x="28180" y="2638786"/>
                  <a:pt x="25173" y="2513673"/>
                  <a:pt x="13771" y="2389181"/>
                </a:cubicBezTo>
                <a:cubicBezTo>
                  <a:pt x="4237" y="2294247"/>
                  <a:pt x="3177" y="2198663"/>
                  <a:pt x="10593" y="2103543"/>
                </a:cubicBezTo>
                <a:cubicBezTo>
                  <a:pt x="25690" y="1941590"/>
                  <a:pt x="9931" y="1779636"/>
                  <a:pt x="5032" y="1617814"/>
                </a:cubicBezTo>
                <a:cubicBezTo>
                  <a:pt x="-3577" y="1320125"/>
                  <a:pt x="20393" y="1022570"/>
                  <a:pt x="9666" y="724882"/>
                </a:cubicBezTo>
                <a:cubicBezTo>
                  <a:pt x="3841" y="577627"/>
                  <a:pt x="16420" y="430504"/>
                  <a:pt x="9666" y="283249"/>
                </a:cubicBezTo>
                <a:cubicBezTo>
                  <a:pt x="6885" y="230875"/>
                  <a:pt x="4568" y="178502"/>
                  <a:pt x="3409" y="126111"/>
                </a:cubicBezTo>
                <a:lnTo>
                  <a:pt x="3819" y="33427"/>
                </a:lnTo>
                <a:lnTo>
                  <a:pt x="31797" y="28723"/>
                </a:lnTo>
                <a:cubicBezTo>
                  <a:pt x="147177" y="14068"/>
                  <a:pt x="264046" y="13354"/>
                  <a:pt x="379873" y="26711"/>
                </a:cubicBezTo>
                <a:cubicBezTo>
                  <a:pt x="443931" y="35083"/>
                  <a:pt x="508243" y="47768"/>
                  <a:pt x="573442" y="35083"/>
                </a:cubicBezTo>
                <a:cubicBezTo>
                  <a:pt x="579581" y="33992"/>
                  <a:pt x="585759" y="36757"/>
                  <a:pt x="589044" y="42060"/>
                </a:cubicBezTo>
                <a:cubicBezTo>
                  <a:pt x="621264" y="81382"/>
                  <a:pt x="663123" y="80114"/>
                  <a:pt x="705871" y="67429"/>
                </a:cubicBezTo>
                <a:cubicBezTo>
                  <a:pt x="733929" y="58740"/>
                  <a:pt x="761430" y="48326"/>
                  <a:pt x="788194" y="36225"/>
                </a:cubicBezTo>
                <a:cubicBezTo>
                  <a:pt x="835052" y="16792"/>
                  <a:pt x="884827" y="5299"/>
                  <a:pt x="935464" y="2230"/>
                </a:cubicBezTo>
                <a:cubicBezTo>
                  <a:pt x="969111" y="-370"/>
                  <a:pt x="1002567" y="-521"/>
                  <a:pt x="1035902" y="878"/>
                </a:cubicBezTo>
                <a:close/>
              </a:path>
            </a:pathLst>
          </a:custGeom>
          <a:noFill/>
          <a:ln>
            <a:no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69631915"/>
      </p:ext>
    </p:extLst>
  </p:cSld>
  <p:clrMapOvr>
    <a:masterClrMapping/>
  </p:clrMapOvr>
  <mc:AlternateContent xmlns:mc="http://schemas.openxmlformats.org/markup-compatibility/2006" xmlns:p14="http://schemas.microsoft.com/office/powerpoint/2010/main">
    <mc:Choice Requires="p14">
      <p:transition spd="slow" p14:dur="2000" advTm="24303"/>
    </mc:Choice>
    <mc:Fallback xmlns="">
      <p:transition spd="slow" advTm="243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3BB82-5640-D125-29CF-A1A0D81C0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2A00A-3E73-1C4B-0A01-C199404B1164}"/>
              </a:ext>
            </a:extLst>
          </p:cNvPr>
          <p:cNvSpPr>
            <a:spLocks noGrp="1"/>
          </p:cNvSpPr>
          <p:nvPr>
            <p:ph type="title"/>
          </p:nvPr>
        </p:nvSpPr>
        <p:spPr>
          <a:xfrm>
            <a:off x="1115568" y="910147"/>
            <a:ext cx="10168128" cy="1179576"/>
          </a:xfrm>
        </p:spPr>
        <p:txBody>
          <a:bodyPr>
            <a:normAutofit fontScale="90000"/>
          </a:bodyPr>
          <a:lstStyle/>
          <a:p>
            <a:r>
              <a:rPr lang="en-US" dirty="0"/>
              <a:t>Metabolic flux- The rate of turnover of molecules through a metabolic pathway.</a:t>
            </a:r>
            <a:br>
              <a:rPr lang="en-US" dirty="0"/>
            </a:br>
            <a:endParaRPr lang="en-US" dirty="0"/>
          </a:p>
        </p:txBody>
      </p:sp>
      <p:pic>
        <p:nvPicPr>
          <p:cNvPr id="4" name="Picture 3">
            <a:extLst>
              <a:ext uri="{FF2B5EF4-FFF2-40B4-BE49-F238E27FC236}">
                <a16:creationId xmlns:a16="http://schemas.microsoft.com/office/drawing/2014/main" id="{46CC55B1-4F30-A810-CE28-9C2A0438B660}"/>
              </a:ext>
            </a:extLst>
          </p:cNvPr>
          <p:cNvPicPr>
            <a:picLocks noChangeAspect="1"/>
          </p:cNvPicPr>
          <p:nvPr/>
        </p:nvPicPr>
        <p:blipFill>
          <a:blip r:embed="rId2"/>
          <a:srcRect l="23534" t="8436" r="17014" b="12924"/>
          <a:stretch>
            <a:fillRect/>
          </a:stretch>
        </p:blipFill>
        <p:spPr>
          <a:xfrm>
            <a:off x="3507290" y="2089723"/>
            <a:ext cx="5023424" cy="4651319"/>
          </a:xfrm>
          <a:prstGeom prst="rect">
            <a:avLst/>
          </a:prstGeom>
        </p:spPr>
      </p:pic>
    </p:spTree>
    <p:extLst>
      <p:ext uri="{BB962C8B-B14F-4D97-AF65-F5344CB8AC3E}">
        <p14:creationId xmlns:p14="http://schemas.microsoft.com/office/powerpoint/2010/main" val="3727264088"/>
      </p:ext>
    </p:extLst>
  </p:cSld>
  <p:clrMapOvr>
    <a:masterClrMapping/>
  </p:clrMapOvr>
  <mc:AlternateContent xmlns:mc="http://schemas.openxmlformats.org/markup-compatibility/2006" xmlns:p14="http://schemas.microsoft.com/office/powerpoint/2010/main">
    <mc:Choice Requires="p14">
      <p:transition spd="slow" p14:dur="2000" advTm="42733"/>
    </mc:Choice>
    <mc:Fallback xmlns="">
      <p:transition spd="slow" advTm="4273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7"/>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fontScale="90000"/>
          </a:bodyPr>
          <a:lstStyle/>
          <a:p>
            <a:pPr lvl="0">
              <a:lnSpc>
                <a:spcPct val="110000"/>
              </a:lnSpc>
              <a:buSzPts val="2400"/>
            </a:pPr>
            <a:r>
              <a:rPr lang="en-US" dirty="0"/>
              <a:t>To understand the limitations of snapshots compared to moving pictures. </a:t>
            </a:r>
          </a:p>
        </p:txBody>
      </p:sp>
      <p:sp>
        <p:nvSpPr>
          <p:cNvPr id="163" name="Google Shape;163;p7"/>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400"/>
              <a:buNone/>
            </a:pPr>
            <a:r>
              <a:rPr lang="en-US"/>
              <a:t>Objective 2</a:t>
            </a:r>
            <a:endParaRPr/>
          </a:p>
        </p:txBody>
      </p:sp>
    </p:spTree>
  </p:cSld>
  <p:clrMapOvr>
    <a:masterClrMapping/>
  </p:clrMapOvr>
  <mc:AlternateContent xmlns:mc="http://schemas.openxmlformats.org/markup-compatibility/2006" xmlns:p14="http://schemas.microsoft.com/office/powerpoint/2010/main">
    <mc:Choice Requires="p14">
      <p:transition spd="slow" p14:dur="2000" advTm="6400"/>
    </mc:Choice>
    <mc:Fallback xmlns="">
      <p:transition spd="slow" advTm="64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CBDD99-CB4C-7A43-9A32-6FE986E07346}"/>
              </a:ext>
            </a:extLst>
          </p:cNvPr>
          <p:cNvPicPr>
            <a:picLocks noChangeAspect="1"/>
          </p:cNvPicPr>
          <p:nvPr/>
        </p:nvPicPr>
        <p:blipFill>
          <a:blip r:embed="rId2"/>
          <a:stretch>
            <a:fillRect/>
          </a:stretch>
        </p:blipFill>
        <p:spPr>
          <a:xfrm>
            <a:off x="1559827" y="2592324"/>
            <a:ext cx="8568036" cy="3154680"/>
          </a:xfrm>
          <a:prstGeom prst="rect">
            <a:avLst/>
          </a:prstGeom>
        </p:spPr>
      </p:pic>
      <p:sp>
        <p:nvSpPr>
          <p:cNvPr id="5" name="Title 4">
            <a:extLst>
              <a:ext uri="{FF2B5EF4-FFF2-40B4-BE49-F238E27FC236}">
                <a16:creationId xmlns:a16="http://schemas.microsoft.com/office/drawing/2014/main" id="{EEE783FD-08D3-057E-64CA-1E3850D171FB}"/>
              </a:ext>
            </a:extLst>
          </p:cNvPr>
          <p:cNvSpPr>
            <a:spLocks noGrp="1"/>
          </p:cNvSpPr>
          <p:nvPr>
            <p:ph type="title"/>
          </p:nvPr>
        </p:nvSpPr>
        <p:spPr/>
        <p:txBody>
          <a:bodyPr/>
          <a:lstStyle/>
          <a:p>
            <a:r>
              <a:rPr lang="en-US" dirty="0"/>
              <a:t>Adaptation is dynamic</a:t>
            </a:r>
          </a:p>
        </p:txBody>
      </p:sp>
    </p:spTree>
    <p:extLst>
      <p:ext uri="{BB962C8B-B14F-4D97-AF65-F5344CB8AC3E}">
        <p14:creationId xmlns:p14="http://schemas.microsoft.com/office/powerpoint/2010/main" val="616208304"/>
      </p:ext>
    </p:extLst>
  </p:cSld>
  <p:clrMapOvr>
    <a:masterClrMapping/>
  </p:clrMapOvr>
  <mc:AlternateContent xmlns:mc="http://schemas.openxmlformats.org/markup-compatibility/2006" xmlns:p14="http://schemas.microsoft.com/office/powerpoint/2010/main">
    <mc:Choice Requires="p14">
      <p:transition spd="slow" p14:dur="2000" advTm="20803"/>
    </mc:Choice>
    <mc:Fallback xmlns="">
      <p:transition spd="slow" advTm="2080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5350D1-13C6-E45D-4739-07D4746ABD49}"/>
              </a:ext>
            </a:extLst>
          </p:cNvPr>
          <p:cNvSpPr>
            <a:spLocks noGrp="1"/>
          </p:cNvSpPr>
          <p:nvPr>
            <p:ph type="title"/>
          </p:nvPr>
        </p:nvSpPr>
        <p:spPr/>
        <p:txBody>
          <a:bodyPr/>
          <a:lstStyle/>
          <a:p>
            <a:r>
              <a:rPr lang="en-US" dirty="0"/>
              <a:t>Snapshot </a:t>
            </a:r>
          </a:p>
        </p:txBody>
      </p:sp>
      <p:cxnSp>
        <p:nvCxnSpPr>
          <p:cNvPr id="15" name="Straight Arrow Connector 14">
            <a:extLst>
              <a:ext uri="{FF2B5EF4-FFF2-40B4-BE49-F238E27FC236}">
                <a16:creationId xmlns:a16="http://schemas.microsoft.com/office/drawing/2014/main" id="{BD79F93D-C3F8-DB4B-92DC-5C1442DFF2A3}"/>
              </a:ext>
            </a:extLst>
          </p:cNvPr>
          <p:cNvCxnSpPr>
            <a:cxnSpLocks/>
          </p:cNvCxnSpPr>
          <p:nvPr/>
        </p:nvCxnSpPr>
        <p:spPr>
          <a:xfrm>
            <a:off x="6456379" y="5838731"/>
            <a:ext cx="672822"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D44559F4-C14C-9D40-8634-D42557465044}"/>
              </a:ext>
            </a:extLst>
          </p:cNvPr>
          <p:cNvGrpSpPr/>
          <p:nvPr/>
        </p:nvGrpSpPr>
        <p:grpSpPr>
          <a:xfrm>
            <a:off x="3336121" y="5475922"/>
            <a:ext cx="2318386" cy="1175319"/>
            <a:chOff x="7033801" y="123986"/>
            <a:chExt cx="3627943" cy="1831814"/>
          </a:xfrm>
          <a:effectLst/>
        </p:grpSpPr>
        <p:pic>
          <p:nvPicPr>
            <p:cNvPr id="18" name="Picture 17">
              <a:extLst>
                <a:ext uri="{FF2B5EF4-FFF2-40B4-BE49-F238E27FC236}">
                  <a16:creationId xmlns:a16="http://schemas.microsoft.com/office/drawing/2014/main" id="{4ACE0A47-65F5-3B4F-AF0A-5B66A16584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3801" y="123986"/>
              <a:ext cx="3627943" cy="1831814"/>
            </a:xfrm>
            <a:prstGeom prst="rect">
              <a:avLst/>
            </a:prstGeom>
          </p:spPr>
        </p:pic>
        <p:sp>
          <p:nvSpPr>
            <p:cNvPr id="21" name="Rectangle 20">
              <a:extLst>
                <a:ext uri="{FF2B5EF4-FFF2-40B4-BE49-F238E27FC236}">
                  <a16:creationId xmlns:a16="http://schemas.microsoft.com/office/drawing/2014/main" id="{414873F7-8E13-EC44-A55C-D4E89E05B547}"/>
                </a:ext>
              </a:extLst>
            </p:cNvPr>
            <p:cNvSpPr/>
            <p:nvPr/>
          </p:nvSpPr>
          <p:spPr>
            <a:xfrm>
              <a:off x="7619566" y="290286"/>
              <a:ext cx="2043473" cy="15275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22" name="Picture 21">
              <a:extLst>
                <a:ext uri="{FF2B5EF4-FFF2-40B4-BE49-F238E27FC236}">
                  <a16:creationId xmlns:a16="http://schemas.microsoft.com/office/drawing/2014/main" id="{EB7B0B6F-143F-F042-B8B7-4D14897E0051}"/>
                </a:ext>
              </a:extLst>
            </p:cNvPr>
            <p:cNvPicPr>
              <a:picLocks noChangeAspect="1"/>
            </p:cNvPicPr>
            <p:nvPr/>
          </p:nvPicPr>
          <p:blipFill>
            <a:blip r:embed="rId5"/>
            <a:stretch>
              <a:fillRect/>
            </a:stretch>
          </p:blipFill>
          <p:spPr>
            <a:xfrm>
              <a:off x="7991445" y="337138"/>
              <a:ext cx="1299713" cy="1361873"/>
            </a:xfrm>
            <a:prstGeom prst="rect">
              <a:avLst/>
            </a:prstGeom>
          </p:spPr>
        </p:pic>
      </p:grpSp>
      <p:pic>
        <p:nvPicPr>
          <p:cNvPr id="5" name="Picture 4">
            <a:extLst>
              <a:ext uri="{FF2B5EF4-FFF2-40B4-BE49-F238E27FC236}">
                <a16:creationId xmlns:a16="http://schemas.microsoft.com/office/drawing/2014/main" id="{D5F585F3-66C2-064E-B235-C2C24EAA1E55}"/>
              </a:ext>
            </a:extLst>
          </p:cNvPr>
          <p:cNvPicPr>
            <a:picLocks noChangeAspect="1"/>
          </p:cNvPicPr>
          <p:nvPr/>
        </p:nvPicPr>
        <p:blipFill>
          <a:blip r:embed="rId6"/>
          <a:stretch>
            <a:fillRect/>
          </a:stretch>
        </p:blipFill>
        <p:spPr>
          <a:xfrm>
            <a:off x="7295825" y="5279540"/>
            <a:ext cx="1003641" cy="1218884"/>
          </a:xfrm>
          <a:prstGeom prst="rect">
            <a:avLst/>
          </a:prstGeom>
          <a:effectLst/>
        </p:spPr>
      </p:pic>
      <p:pic>
        <p:nvPicPr>
          <p:cNvPr id="8" name="Picture 7">
            <a:extLst>
              <a:ext uri="{FF2B5EF4-FFF2-40B4-BE49-F238E27FC236}">
                <a16:creationId xmlns:a16="http://schemas.microsoft.com/office/drawing/2014/main" id="{80A78745-7DDF-53E1-5E83-08D827FEE325}"/>
              </a:ext>
            </a:extLst>
          </p:cNvPr>
          <p:cNvPicPr>
            <a:picLocks noChangeAspect="1"/>
          </p:cNvPicPr>
          <p:nvPr/>
        </p:nvPicPr>
        <p:blipFill>
          <a:blip r:embed="rId7"/>
          <a:stretch>
            <a:fillRect/>
          </a:stretch>
        </p:blipFill>
        <p:spPr>
          <a:xfrm>
            <a:off x="2830097" y="2194575"/>
            <a:ext cx="6739070" cy="2533622"/>
          </a:xfrm>
          <a:prstGeom prst="rect">
            <a:avLst/>
          </a:prstGeom>
        </p:spPr>
      </p:pic>
      <p:cxnSp>
        <p:nvCxnSpPr>
          <p:cNvPr id="10" name="Straight Arrow Connector 9">
            <a:extLst>
              <a:ext uri="{FF2B5EF4-FFF2-40B4-BE49-F238E27FC236}">
                <a16:creationId xmlns:a16="http://schemas.microsoft.com/office/drawing/2014/main" id="{BE7BF92D-4E27-2E53-6F5F-A42CB727272E}"/>
              </a:ext>
            </a:extLst>
          </p:cNvPr>
          <p:cNvCxnSpPr>
            <a:cxnSpLocks/>
          </p:cNvCxnSpPr>
          <p:nvPr/>
        </p:nvCxnSpPr>
        <p:spPr>
          <a:xfrm flipH="1" flipV="1">
            <a:off x="3336121" y="3395957"/>
            <a:ext cx="516389" cy="2020344"/>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3663953-4352-E8EF-8A83-0EC20E7B6C7D}"/>
              </a:ext>
            </a:extLst>
          </p:cNvPr>
          <p:cNvCxnSpPr>
            <a:cxnSpLocks/>
          </p:cNvCxnSpPr>
          <p:nvPr/>
        </p:nvCxnSpPr>
        <p:spPr>
          <a:xfrm flipV="1">
            <a:off x="3852510" y="4647979"/>
            <a:ext cx="926144" cy="768322"/>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70239840"/>
      </p:ext>
    </p:extLst>
  </p:cSld>
  <p:clrMapOvr>
    <a:masterClrMapping/>
  </p:clrMapOvr>
  <mc:AlternateContent xmlns:mc="http://schemas.openxmlformats.org/markup-compatibility/2006" xmlns:p14="http://schemas.microsoft.com/office/powerpoint/2010/main">
    <mc:Choice Requires="p14">
      <p:transition spd="slow" p14:dur="2000" advTm="37966"/>
    </mc:Choice>
    <mc:Fallback xmlns="">
      <p:transition spd="slow" advTm="3796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rved Down Arrow 4">
            <a:extLst>
              <a:ext uri="{FF2B5EF4-FFF2-40B4-BE49-F238E27FC236}">
                <a16:creationId xmlns:a16="http://schemas.microsoft.com/office/drawing/2014/main" id="{6B81ECAE-6D83-7645-93C6-D77F39AF1FF4}"/>
              </a:ext>
            </a:extLst>
          </p:cNvPr>
          <p:cNvSpPr/>
          <p:nvPr/>
        </p:nvSpPr>
        <p:spPr>
          <a:xfrm>
            <a:off x="5440675" y="723744"/>
            <a:ext cx="1755648" cy="555498"/>
          </a:xfrm>
          <a:prstGeom prst="curvedDownArrow">
            <a:avLst>
              <a:gd name="adj1" fmla="val 22570"/>
              <a:gd name="adj2" fmla="val 50000"/>
              <a:gd name="adj3" fmla="val 2500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6" name="TextBox 5">
            <a:extLst>
              <a:ext uri="{FF2B5EF4-FFF2-40B4-BE49-F238E27FC236}">
                <a16:creationId xmlns:a16="http://schemas.microsoft.com/office/drawing/2014/main" id="{80D3AB58-1E53-AA47-AC80-1E716442877F}"/>
              </a:ext>
            </a:extLst>
          </p:cNvPr>
          <p:cNvSpPr txBox="1"/>
          <p:nvPr/>
        </p:nvSpPr>
        <p:spPr>
          <a:xfrm>
            <a:off x="5567332" y="327764"/>
            <a:ext cx="1502334" cy="338554"/>
          </a:xfrm>
          <a:prstGeom prst="rect">
            <a:avLst/>
          </a:prstGeom>
          <a:noFill/>
        </p:spPr>
        <p:txBody>
          <a:bodyPr wrap="none" rtlCol="0">
            <a:spAutoFit/>
          </a:bodyPr>
          <a:lstStyle/>
          <a:p>
            <a:r>
              <a:rPr lang="en-US" sz="1600" dirty="0">
                <a:solidFill>
                  <a:srgbClr val="7030A0"/>
                </a:solidFill>
                <a:latin typeface="Tahoma" panose="020B0604030504040204" pitchFamily="34" charset="0"/>
                <a:ea typeface="Tahoma" panose="020B0604030504040204" pitchFamily="34" charset="0"/>
                <a:cs typeface="Tahoma" panose="020B0604030504040204" pitchFamily="34" charset="0"/>
              </a:rPr>
              <a:t>6 months later</a:t>
            </a:r>
          </a:p>
        </p:txBody>
      </p:sp>
      <p:pic>
        <p:nvPicPr>
          <p:cNvPr id="7" name="Picture 6">
            <a:extLst>
              <a:ext uri="{FF2B5EF4-FFF2-40B4-BE49-F238E27FC236}">
                <a16:creationId xmlns:a16="http://schemas.microsoft.com/office/drawing/2014/main" id="{AC6B178C-D4A2-E24F-9826-7A2423580260}"/>
              </a:ext>
            </a:extLst>
          </p:cNvPr>
          <p:cNvPicPr>
            <a:picLocks noChangeAspect="1"/>
          </p:cNvPicPr>
          <p:nvPr/>
        </p:nvPicPr>
        <p:blipFill>
          <a:blip r:embed="rId3"/>
          <a:stretch>
            <a:fillRect/>
          </a:stretch>
        </p:blipFill>
        <p:spPr>
          <a:xfrm>
            <a:off x="1451000" y="1336668"/>
            <a:ext cx="4548503" cy="2560320"/>
          </a:xfrm>
          <a:prstGeom prst="rect">
            <a:avLst/>
          </a:prstGeom>
        </p:spPr>
      </p:pic>
      <p:pic>
        <p:nvPicPr>
          <p:cNvPr id="8" name="Picture 7">
            <a:extLst>
              <a:ext uri="{FF2B5EF4-FFF2-40B4-BE49-F238E27FC236}">
                <a16:creationId xmlns:a16="http://schemas.microsoft.com/office/drawing/2014/main" id="{913E77BC-F40C-D54C-B7CA-7E854F4AB964}"/>
              </a:ext>
            </a:extLst>
          </p:cNvPr>
          <p:cNvPicPr>
            <a:picLocks noChangeAspect="1"/>
          </p:cNvPicPr>
          <p:nvPr/>
        </p:nvPicPr>
        <p:blipFill>
          <a:blip r:embed="rId4"/>
          <a:stretch>
            <a:fillRect/>
          </a:stretch>
        </p:blipFill>
        <p:spPr>
          <a:xfrm>
            <a:off x="6192499" y="1336668"/>
            <a:ext cx="4589929" cy="2560320"/>
          </a:xfrm>
          <a:prstGeom prst="rect">
            <a:avLst/>
          </a:prstGeom>
        </p:spPr>
      </p:pic>
      <p:pic>
        <p:nvPicPr>
          <p:cNvPr id="9" name="Picture 8">
            <a:extLst>
              <a:ext uri="{FF2B5EF4-FFF2-40B4-BE49-F238E27FC236}">
                <a16:creationId xmlns:a16="http://schemas.microsoft.com/office/drawing/2014/main" id="{83C79A32-4ED8-E04A-B729-010C2379224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989" y="4183942"/>
            <a:ext cx="1887618" cy="1645920"/>
          </a:xfrm>
          <a:prstGeom prst="rect">
            <a:avLst/>
          </a:prstGeom>
        </p:spPr>
      </p:pic>
      <p:pic>
        <p:nvPicPr>
          <p:cNvPr id="10" name="Picture 10" descr="IMG_5212">
            <a:extLst>
              <a:ext uri="{FF2B5EF4-FFF2-40B4-BE49-F238E27FC236}">
                <a16:creationId xmlns:a16="http://schemas.microsoft.com/office/drawing/2014/main" id="{EEA688D2-6AAD-3B44-BFAF-70036B0E504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a:xfrm>
            <a:off x="7497347" y="4183942"/>
            <a:ext cx="1234440" cy="1645920"/>
          </a:xfrm>
          <a:prstGeom prst="rect">
            <a:avLst/>
          </a:prstGeom>
          <a:noFill/>
          <a:ln w="31750">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11">
            <a:extLst>
              <a:ext uri="{FF2B5EF4-FFF2-40B4-BE49-F238E27FC236}">
                <a16:creationId xmlns:a16="http://schemas.microsoft.com/office/drawing/2014/main" id="{434B64BB-FC86-4A40-98D8-BE28D9E30A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82169" y="4183942"/>
            <a:ext cx="2926080" cy="1645920"/>
          </a:xfrm>
          <a:prstGeom prst="rect">
            <a:avLst/>
          </a:prstGeom>
        </p:spPr>
      </p:pic>
    </p:spTree>
    <p:custDataLst>
      <p:tags r:id="rId1"/>
    </p:custDataLst>
    <p:extLst>
      <p:ext uri="{BB962C8B-B14F-4D97-AF65-F5344CB8AC3E}">
        <p14:creationId xmlns:p14="http://schemas.microsoft.com/office/powerpoint/2010/main" val="4276945580"/>
      </p:ext>
    </p:extLst>
  </p:cSld>
  <p:clrMapOvr>
    <a:masterClrMapping/>
  </p:clrMapOvr>
  <mc:AlternateContent xmlns:mc="http://schemas.openxmlformats.org/markup-compatibility/2006" xmlns:p14="http://schemas.microsoft.com/office/powerpoint/2010/main">
    <mc:Choice Requires="p14">
      <p:transition spd="slow" p14:dur="2000" advTm="40074"/>
    </mc:Choice>
    <mc:Fallback xmlns="">
      <p:transition spd="slow" advTm="400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heckerboard(across)">
                                      <p:cBhvr>
                                        <p:cTn id="18" dur="500"/>
                                        <p:tgtEl>
                                          <p:spTgt spid="12"/>
                                        </p:tgtEl>
                                      </p:cBhvr>
                                    </p:animEffect>
                                  </p:childTnLst>
                                </p:cTn>
                              </p:par>
                              <p:par>
                                <p:cTn id="19" presetID="5"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heckerboard(across)">
                                      <p:cBhvr>
                                        <p:cTn id="21" dur="500"/>
                                        <p:tgtEl>
                                          <p:spTgt spid="9"/>
                                        </p:tgtEl>
                                      </p:cBhvr>
                                    </p:animEffect>
                                  </p:childTnLst>
                                </p:cTn>
                              </p:par>
                              <p:par>
                                <p:cTn id="22" presetID="5" presetClass="entr" presetSubtype="1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mp4" descr="video.mp4">
            <a:hlinkClick r:id="" action="ppaction://media"/>
            <a:extLst>
              <a:ext uri="{FF2B5EF4-FFF2-40B4-BE49-F238E27FC236}">
                <a16:creationId xmlns:a16="http://schemas.microsoft.com/office/drawing/2014/main" id="{EAA3CD3D-F089-9042-BDC9-8516609D93E4}"/>
              </a:ext>
            </a:extLst>
          </p:cNvPr>
          <p:cNvPicPr>
            <a:picLocks noGrp="1" noChangeAspect="1"/>
          </p:cNvPicPr>
          <p:nvPr>
            <p:ph idx="4294967295"/>
            <a:videoFile r:link="rId3"/>
            <p:extLst>
              <p:ext uri="{DAA4B4D4-6D71-4841-9C94-3DE7FCFB9230}">
                <p14:media xmlns:p14="http://schemas.microsoft.com/office/powerpoint/2010/main" r:embed="rId2"/>
              </p:ext>
            </p:extLst>
          </p:nvPr>
        </p:nvPicPr>
        <p:blipFill>
          <a:blip r:embed="rId5"/>
          <a:stretch>
            <a:fillRect/>
          </a:stretch>
        </p:blipFill>
        <p:spPr>
          <a:xfrm>
            <a:off x="0" y="0"/>
            <a:ext cx="12192000" cy="6858000"/>
          </a:xfrm>
        </p:spPr>
      </p:pic>
    </p:spTree>
    <p:custDataLst>
      <p:tags r:id="rId1"/>
    </p:custDataLst>
    <p:extLst>
      <p:ext uri="{BB962C8B-B14F-4D97-AF65-F5344CB8AC3E}">
        <p14:creationId xmlns:p14="http://schemas.microsoft.com/office/powerpoint/2010/main" val="2988177472"/>
      </p:ext>
    </p:extLst>
  </p:cSld>
  <p:clrMapOvr>
    <a:masterClrMapping/>
  </p:clrMapOvr>
  <mc:AlternateContent xmlns:mc="http://schemas.openxmlformats.org/markup-compatibility/2006" xmlns:p14="http://schemas.microsoft.com/office/powerpoint/2010/main">
    <mc:Choice Requires="p14">
      <p:transition spd="slow" p14:dur="2000" advTm="23485"/>
    </mc:Choice>
    <mc:Fallback xmlns="">
      <p:transition spd="slow" advTm="234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E180D4A7-C9FB-4DFB-919C-405C955672EB}">
      <p14:showEvtLst xmlns:p14="http://schemas.microsoft.com/office/powerpoint/2010/main">
        <p14:playEvt time="1633" objId="4"/>
        <p14:stopEvt time="23439" objId="4"/>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a:extLst>
            <a:ext uri="{FF2B5EF4-FFF2-40B4-BE49-F238E27FC236}">
              <a16:creationId xmlns:a16="http://schemas.microsoft.com/office/drawing/2014/main" id="{D25795C4-5E2A-5767-E1ED-AC568F253B2C}"/>
            </a:ext>
          </a:extLst>
        </p:cNvPr>
        <p:cNvGrpSpPr/>
        <p:nvPr/>
      </p:nvGrpSpPr>
      <p:grpSpPr>
        <a:xfrm>
          <a:off x="0" y="0"/>
          <a:ext cx="0" cy="0"/>
          <a:chOff x="0" y="0"/>
          <a:chExt cx="0" cy="0"/>
        </a:xfrm>
      </p:grpSpPr>
      <p:sp>
        <p:nvSpPr>
          <p:cNvPr id="162" name="Google Shape;162;p7">
            <a:extLst>
              <a:ext uri="{FF2B5EF4-FFF2-40B4-BE49-F238E27FC236}">
                <a16:creationId xmlns:a16="http://schemas.microsoft.com/office/drawing/2014/main" id="{00F1868D-CB28-9DD5-C750-79D414B9C5FA}"/>
              </a:ext>
            </a:extLst>
          </p:cNvPr>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fontScale="90000"/>
          </a:bodyPr>
          <a:lstStyle/>
          <a:p>
            <a:pPr lvl="0">
              <a:lnSpc>
                <a:spcPct val="110000"/>
              </a:lnSpc>
              <a:buSzPts val="2400"/>
            </a:pPr>
            <a:r>
              <a:rPr lang="en-US" dirty="0"/>
              <a:t>Describe one approach for measuring metabolic flux.</a:t>
            </a:r>
          </a:p>
        </p:txBody>
      </p:sp>
      <p:sp>
        <p:nvSpPr>
          <p:cNvPr id="163" name="Google Shape;163;p7">
            <a:extLst>
              <a:ext uri="{FF2B5EF4-FFF2-40B4-BE49-F238E27FC236}">
                <a16:creationId xmlns:a16="http://schemas.microsoft.com/office/drawing/2014/main" id="{B2FF6FE2-45F1-88E9-9789-F0366279EE47}"/>
              </a:ext>
            </a:extLst>
          </p:cNvPr>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400"/>
              <a:buNone/>
            </a:pPr>
            <a:r>
              <a:rPr lang="en-US" dirty="0"/>
              <a:t>Objective 3</a:t>
            </a:r>
            <a:endParaRPr dirty="0"/>
          </a:p>
        </p:txBody>
      </p:sp>
    </p:spTree>
    <p:extLst>
      <p:ext uri="{BB962C8B-B14F-4D97-AF65-F5344CB8AC3E}">
        <p14:creationId xmlns:p14="http://schemas.microsoft.com/office/powerpoint/2010/main" val="606509296"/>
      </p:ext>
    </p:extLst>
  </p:cSld>
  <p:clrMapOvr>
    <a:masterClrMapping/>
  </p:clrMapOvr>
  <mc:AlternateContent xmlns:mc="http://schemas.openxmlformats.org/markup-compatibility/2006" xmlns:p14="http://schemas.microsoft.com/office/powerpoint/2010/main">
    <mc:Choice Requires="p14">
      <p:transition spd="slow" p14:dur="2000" advTm="4933"/>
    </mc:Choice>
    <mc:Fallback xmlns="">
      <p:transition spd="slow" advTm="493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0BE58AE-ABEF-3D33-04DA-E8EB8CEBE1F9}"/>
              </a:ext>
            </a:extLst>
          </p:cNvPr>
          <p:cNvSpPr>
            <a:spLocks noGrp="1"/>
          </p:cNvSpPr>
          <p:nvPr>
            <p:ph type="title"/>
          </p:nvPr>
        </p:nvSpPr>
        <p:spPr/>
        <p:txBody>
          <a:bodyPr/>
          <a:lstStyle/>
          <a:p>
            <a:r>
              <a:rPr lang="en-US" dirty="0"/>
              <a:t>How do we measure metabolic flux?</a:t>
            </a:r>
          </a:p>
        </p:txBody>
      </p:sp>
      <p:pic>
        <p:nvPicPr>
          <p:cNvPr id="4" name="Picture 3">
            <a:extLst>
              <a:ext uri="{FF2B5EF4-FFF2-40B4-BE49-F238E27FC236}">
                <a16:creationId xmlns:a16="http://schemas.microsoft.com/office/drawing/2014/main" id="{E7E82FDF-D536-374A-A810-598951552FF0}"/>
              </a:ext>
            </a:extLst>
          </p:cNvPr>
          <p:cNvPicPr>
            <a:picLocks noChangeAspect="1"/>
          </p:cNvPicPr>
          <p:nvPr/>
        </p:nvPicPr>
        <p:blipFill>
          <a:blip r:embed="rId4"/>
          <a:stretch>
            <a:fillRect/>
          </a:stretch>
        </p:blipFill>
        <p:spPr>
          <a:xfrm>
            <a:off x="2051744" y="2139696"/>
            <a:ext cx="2464670" cy="2290562"/>
          </a:xfrm>
          <a:prstGeom prst="rect">
            <a:avLst/>
          </a:prstGeom>
        </p:spPr>
      </p:pic>
      <p:pic>
        <p:nvPicPr>
          <p:cNvPr id="5" name="Picture 4">
            <a:extLst>
              <a:ext uri="{FF2B5EF4-FFF2-40B4-BE49-F238E27FC236}">
                <a16:creationId xmlns:a16="http://schemas.microsoft.com/office/drawing/2014/main" id="{12F703E9-08FF-D549-9079-71904C808EA6}"/>
              </a:ext>
            </a:extLst>
          </p:cNvPr>
          <p:cNvPicPr>
            <a:picLocks noChangeAspect="1"/>
          </p:cNvPicPr>
          <p:nvPr/>
        </p:nvPicPr>
        <p:blipFill>
          <a:blip r:embed="rId5"/>
          <a:stretch>
            <a:fillRect/>
          </a:stretch>
        </p:blipFill>
        <p:spPr>
          <a:xfrm>
            <a:off x="5085862" y="2139696"/>
            <a:ext cx="2526700" cy="2292066"/>
          </a:xfrm>
          <a:prstGeom prst="rect">
            <a:avLst/>
          </a:prstGeom>
        </p:spPr>
      </p:pic>
      <p:sp>
        <p:nvSpPr>
          <p:cNvPr id="6" name="TextBox 5">
            <a:extLst>
              <a:ext uri="{FF2B5EF4-FFF2-40B4-BE49-F238E27FC236}">
                <a16:creationId xmlns:a16="http://schemas.microsoft.com/office/drawing/2014/main" id="{983F8178-2500-E24B-BFF2-80F3867F3C35}"/>
              </a:ext>
            </a:extLst>
          </p:cNvPr>
          <p:cNvSpPr txBox="1"/>
          <p:nvPr/>
        </p:nvSpPr>
        <p:spPr>
          <a:xfrm>
            <a:off x="2293988" y="4430258"/>
            <a:ext cx="1980179" cy="631932"/>
          </a:xfrm>
          <a:prstGeom prst="rect">
            <a:avLst/>
          </a:prstGeom>
          <a:noFill/>
        </p:spPr>
        <p:txBody>
          <a:bodyPr wrap="square" rtlCol="0">
            <a:spAutoFit/>
          </a:bodyPr>
          <a:lstStyle/>
          <a:p>
            <a:pPr algn="ctr"/>
            <a:r>
              <a:rPr lang="en-US" b="1" dirty="0">
                <a:latin typeface="Tahoma" panose="020B0604030504040204" pitchFamily="34" charset="0"/>
                <a:ea typeface="Tahoma" panose="020B0604030504040204" pitchFamily="34" charset="0"/>
                <a:cs typeface="Tahoma" panose="020B0604030504040204" pitchFamily="34" charset="0"/>
              </a:rPr>
              <a:t>Protons: 6</a:t>
            </a:r>
          </a:p>
          <a:p>
            <a:pPr algn="ctr"/>
            <a:r>
              <a:rPr lang="en-US" b="1" u="sng" dirty="0">
                <a:latin typeface="Tahoma" panose="020B0604030504040204" pitchFamily="34" charset="0"/>
                <a:ea typeface="Tahoma" panose="020B0604030504040204" pitchFamily="34" charset="0"/>
                <a:cs typeface="Tahoma" panose="020B0604030504040204" pitchFamily="34" charset="0"/>
              </a:rPr>
              <a:t>Neutrons: 6</a:t>
            </a:r>
          </a:p>
          <a:p>
            <a:pPr algn="ctr"/>
            <a:r>
              <a:rPr lang="en-US" b="1" dirty="0">
                <a:latin typeface="Tahoma" panose="020B0604030504040204" pitchFamily="34" charset="0"/>
                <a:ea typeface="Tahoma" panose="020B0604030504040204" pitchFamily="34" charset="0"/>
                <a:cs typeface="Tahoma" panose="020B0604030504040204" pitchFamily="34" charset="0"/>
              </a:rPr>
              <a:t>Atomic mass: 12</a:t>
            </a:r>
          </a:p>
        </p:txBody>
      </p:sp>
      <p:sp>
        <p:nvSpPr>
          <p:cNvPr id="8" name="TextBox 7">
            <a:extLst>
              <a:ext uri="{FF2B5EF4-FFF2-40B4-BE49-F238E27FC236}">
                <a16:creationId xmlns:a16="http://schemas.microsoft.com/office/drawing/2014/main" id="{20828D66-A82A-8E48-97E5-F69F9236E793}"/>
              </a:ext>
            </a:extLst>
          </p:cNvPr>
          <p:cNvSpPr txBox="1"/>
          <p:nvPr/>
        </p:nvSpPr>
        <p:spPr>
          <a:xfrm>
            <a:off x="5359121" y="4430258"/>
            <a:ext cx="1980179" cy="631932"/>
          </a:xfrm>
          <a:prstGeom prst="rect">
            <a:avLst/>
          </a:prstGeom>
          <a:noFill/>
        </p:spPr>
        <p:txBody>
          <a:bodyPr wrap="square" rtlCol="0">
            <a:spAutoFit/>
          </a:bodyPr>
          <a:lstStyle/>
          <a:p>
            <a:pPr algn="ctr"/>
            <a:r>
              <a:rPr lang="en-US" b="1" dirty="0">
                <a:latin typeface="Tahoma" panose="020B0604030504040204" pitchFamily="34" charset="0"/>
                <a:ea typeface="Tahoma" panose="020B0604030504040204" pitchFamily="34" charset="0"/>
                <a:cs typeface="Tahoma" panose="020B0604030504040204" pitchFamily="34" charset="0"/>
              </a:rPr>
              <a:t>Protons: 6</a:t>
            </a:r>
          </a:p>
          <a:p>
            <a:pPr algn="ctr"/>
            <a:r>
              <a:rPr lang="en-US" b="1" u="sng" dirty="0">
                <a:latin typeface="Tahoma" panose="020B0604030504040204" pitchFamily="34" charset="0"/>
                <a:ea typeface="Tahoma" panose="020B0604030504040204" pitchFamily="34" charset="0"/>
                <a:cs typeface="Tahoma" panose="020B0604030504040204" pitchFamily="34" charset="0"/>
              </a:rPr>
              <a:t>Neutrons: 7</a:t>
            </a:r>
          </a:p>
          <a:p>
            <a:pPr algn="ctr"/>
            <a:r>
              <a:rPr lang="en-US" b="1" dirty="0">
                <a:latin typeface="Tahoma" panose="020B0604030504040204" pitchFamily="34" charset="0"/>
                <a:ea typeface="Tahoma" panose="020B0604030504040204" pitchFamily="34" charset="0"/>
                <a:cs typeface="Tahoma" panose="020B0604030504040204" pitchFamily="34" charset="0"/>
              </a:rPr>
              <a:t>Atomic mass: 13</a:t>
            </a:r>
          </a:p>
        </p:txBody>
      </p:sp>
      <p:pic>
        <p:nvPicPr>
          <p:cNvPr id="7" name="Picture 6">
            <a:extLst>
              <a:ext uri="{FF2B5EF4-FFF2-40B4-BE49-F238E27FC236}">
                <a16:creationId xmlns:a16="http://schemas.microsoft.com/office/drawing/2014/main" id="{81CC43D5-6A9E-F540-9ACA-8BC2C1FB926A}"/>
              </a:ext>
            </a:extLst>
          </p:cNvPr>
          <p:cNvPicPr>
            <a:picLocks noChangeAspect="1"/>
          </p:cNvPicPr>
          <p:nvPr/>
        </p:nvPicPr>
        <p:blipFill>
          <a:blip r:embed="rId6"/>
          <a:stretch>
            <a:fillRect/>
          </a:stretch>
        </p:blipFill>
        <p:spPr>
          <a:xfrm>
            <a:off x="803740" y="4763128"/>
            <a:ext cx="2324762" cy="1875910"/>
          </a:xfrm>
          <a:prstGeom prst="rect">
            <a:avLst/>
          </a:prstGeom>
        </p:spPr>
      </p:pic>
      <p:sp>
        <p:nvSpPr>
          <p:cNvPr id="2" name="TextBox 1">
            <a:extLst>
              <a:ext uri="{FF2B5EF4-FFF2-40B4-BE49-F238E27FC236}">
                <a16:creationId xmlns:a16="http://schemas.microsoft.com/office/drawing/2014/main" id="{2CF5D149-9B56-6048-8558-97E3725A2F76}"/>
              </a:ext>
            </a:extLst>
          </p:cNvPr>
          <p:cNvSpPr txBox="1"/>
          <p:nvPr/>
        </p:nvSpPr>
        <p:spPr>
          <a:xfrm>
            <a:off x="3406159" y="5633808"/>
            <a:ext cx="3540168" cy="447618"/>
          </a:xfrm>
          <a:prstGeom prst="rect">
            <a:avLst/>
          </a:prstGeom>
          <a:noFill/>
        </p:spPr>
        <p:txBody>
          <a:bodyPr wrap="non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Molecules with stable isotopes are </a:t>
            </a:r>
          </a:p>
          <a:p>
            <a:pPr algn="ctr"/>
            <a:r>
              <a:rPr lang="en-US" dirty="0">
                <a:latin typeface="Tahoma" panose="020B0604030504040204" pitchFamily="34" charset="0"/>
                <a:ea typeface="Tahoma" panose="020B0604030504040204" pitchFamily="34" charset="0"/>
                <a:cs typeface="Tahoma" panose="020B0604030504040204" pitchFamily="34" charset="0"/>
              </a:rPr>
              <a:t>indistinguishable in physiological processes. </a:t>
            </a:r>
          </a:p>
        </p:txBody>
      </p:sp>
      <p:pic>
        <p:nvPicPr>
          <p:cNvPr id="12" name="Picture 11">
            <a:extLst>
              <a:ext uri="{FF2B5EF4-FFF2-40B4-BE49-F238E27FC236}">
                <a16:creationId xmlns:a16="http://schemas.microsoft.com/office/drawing/2014/main" id="{A67EA877-694C-0515-6F37-9AC9380B224D}"/>
              </a:ext>
            </a:extLst>
          </p:cNvPr>
          <p:cNvPicPr>
            <a:picLocks noChangeAspect="1"/>
          </p:cNvPicPr>
          <p:nvPr/>
        </p:nvPicPr>
        <p:blipFill>
          <a:blip r:embed="rId7"/>
          <a:stretch>
            <a:fillRect/>
          </a:stretch>
        </p:blipFill>
        <p:spPr>
          <a:xfrm>
            <a:off x="7707639" y="2935636"/>
            <a:ext cx="2617927" cy="2272555"/>
          </a:xfrm>
          <a:prstGeom prst="rect">
            <a:avLst/>
          </a:prstGeom>
        </p:spPr>
      </p:pic>
    </p:spTree>
    <p:custDataLst>
      <p:tags r:id="rId1"/>
    </p:custDataLst>
    <p:extLst>
      <p:ext uri="{BB962C8B-B14F-4D97-AF65-F5344CB8AC3E}">
        <p14:creationId xmlns:p14="http://schemas.microsoft.com/office/powerpoint/2010/main" val="2603430593"/>
      </p:ext>
    </p:extLst>
  </p:cSld>
  <p:clrMapOvr>
    <a:masterClrMapping/>
  </p:clrMapOvr>
  <mc:AlternateContent xmlns:mc="http://schemas.openxmlformats.org/markup-compatibility/2006" xmlns:p14="http://schemas.microsoft.com/office/powerpoint/2010/main">
    <mc:Choice Requires="p14">
      <p:transition spd="slow" p14:dur="2000" advTm="54733"/>
    </mc:Choice>
    <mc:Fallback xmlns="">
      <p:transition spd="slow" advTm="5473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32A4-03E7-EA18-03AC-5AA9BA062BFC}"/>
              </a:ext>
            </a:extLst>
          </p:cNvPr>
          <p:cNvSpPr>
            <a:spLocks noGrp="1"/>
          </p:cNvSpPr>
          <p:nvPr>
            <p:ph type="title"/>
          </p:nvPr>
        </p:nvSpPr>
        <p:spPr/>
        <p:txBody>
          <a:bodyPr/>
          <a:lstStyle/>
          <a:p>
            <a:r>
              <a:rPr lang="en-US" dirty="0"/>
              <a:t>Tracer-measured metabolic flux </a:t>
            </a:r>
          </a:p>
        </p:txBody>
      </p:sp>
      <p:pic>
        <p:nvPicPr>
          <p:cNvPr id="7" name="Picture 6">
            <a:extLst>
              <a:ext uri="{FF2B5EF4-FFF2-40B4-BE49-F238E27FC236}">
                <a16:creationId xmlns:a16="http://schemas.microsoft.com/office/drawing/2014/main" id="{000B367A-09FE-BDC6-EADE-F2DC1DBDFBE0}"/>
              </a:ext>
            </a:extLst>
          </p:cNvPr>
          <p:cNvPicPr>
            <a:picLocks noChangeAspect="1"/>
          </p:cNvPicPr>
          <p:nvPr/>
        </p:nvPicPr>
        <p:blipFill>
          <a:blip r:embed="rId3"/>
          <a:stretch>
            <a:fillRect/>
          </a:stretch>
        </p:blipFill>
        <p:spPr>
          <a:xfrm>
            <a:off x="3930650" y="2089150"/>
            <a:ext cx="4330700" cy="3949700"/>
          </a:xfrm>
          <a:prstGeom prst="rect">
            <a:avLst/>
          </a:prstGeom>
        </p:spPr>
      </p:pic>
      <p:sp>
        <p:nvSpPr>
          <p:cNvPr id="8" name="TextBox 7">
            <a:extLst>
              <a:ext uri="{FF2B5EF4-FFF2-40B4-BE49-F238E27FC236}">
                <a16:creationId xmlns:a16="http://schemas.microsoft.com/office/drawing/2014/main" id="{613CC6EA-3F1D-42AE-22F9-CFD28532A4DD}"/>
              </a:ext>
            </a:extLst>
          </p:cNvPr>
          <p:cNvSpPr txBox="1"/>
          <p:nvPr/>
        </p:nvSpPr>
        <p:spPr>
          <a:xfrm>
            <a:off x="8261350" y="3937000"/>
            <a:ext cx="1972015" cy="400110"/>
          </a:xfrm>
          <a:prstGeom prst="rect">
            <a:avLst/>
          </a:prstGeom>
          <a:noFill/>
        </p:spPr>
        <p:txBody>
          <a:bodyPr wrap="none" rtlCol="0">
            <a:spAutoFit/>
          </a:bodyPr>
          <a:lstStyle/>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Blood glucose</a:t>
            </a:r>
          </a:p>
        </p:txBody>
      </p:sp>
      <p:sp>
        <p:nvSpPr>
          <p:cNvPr id="9" name="TextBox 8">
            <a:extLst>
              <a:ext uri="{FF2B5EF4-FFF2-40B4-BE49-F238E27FC236}">
                <a16:creationId xmlns:a16="http://schemas.microsoft.com/office/drawing/2014/main" id="{F29242E0-1565-EAA2-CA72-107F6C7E9208}"/>
              </a:ext>
            </a:extLst>
          </p:cNvPr>
          <p:cNvSpPr txBox="1"/>
          <p:nvPr/>
        </p:nvSpPr>
        <p:spPr>
          <a:xfrm>
            <a:off x="4514850" y="2539248"/>
            <a:ext cx="821059" cy="400110"/>
          </a:xfrm>
          <a:prstGeom prst="rect">
            <a:avLst/>
          </a:prstGeom>
          <a:noFill/>
        </p:spPr>
        <p:txBody>
          <a:bodyPr wrap="none" rtlCol="0">
            <a:spAutoFit/>
          </a:bodyPr>
          <a:lstStyle/>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Liver</a:t>
            </a:r>
          </a:p>
        </p:txBody>
      </p:sp>
      <p:sp>
        <p:nvSpPr>
          <p:cNvPr id="10" name="TextBox 9">
            <a:extLst>
              <a:ext uri="{FF2B5EF4-FFF2-40B4-BE49-F238E27FC236}">
                <a16:creationId xmlns:a16="http://schemas.microsoft.com/office/drawing/2014/main" id="{D0A8A0A9-6BC2-9F5C-0775-E230044A9ED1}"/>
              </a:ext>
            </a:extLst>
          </p:cNvPr>
          <p:cNvSpPr txBox="1"/>
          <p:nvPr/>
        </p:nvSpPr>
        <p:spPr>
          <a:xfrm>
            <a:off x="1192093" y="5876564"/>
            <a:ext cx="3706464" cy="400110"/>
          </a:xfrm>
          <a:prstGeom prst="rect">
            <a:avLst/>
          </a:prstGeom>
          <a:noFill/>
        </p:spPr>
        <p:txBody>
          <a:bodyPr wrap="none" rtlCol="0">
            <a:spAutoFit/>
          </a:bodyPr>
          <a:lstStyle/>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Metabolically active tissues</a:t>
            </a:r>
          </a:p>
        </p:txBody>
      </p:sp>
      <p:cxnSp>
        <p:nvCxnSpPr>
          <p:cNvPr id="12" name="Straight Arrow Connector 11">
            <a:extLst>
              <a:ext uri="{FF2B5EF4-FFF2-40B4-BE49-F238E27FC236}">
                <a16:creationId xmlns:a16="http://schemas.microsoft.com/office/drawing/2014/main" id="{70363DD2-F3CC-34B0-345B-854B27661847}"/>
              </a:ext>
            </a:extLst>
          </p:cNvPr>
          <p:cNvCxnSpPr/>
          <p:nvPr/>
        </p:nvCxnSpPr>
        <p:spPr>
          <a:xfrm flipH="1" flipV="1">
            <a:off x="2945973" y="4803120"/>
            <a:ext cx="958850" cy="4673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542A4C0-6AC9-777A-F837-C271D190DCFB}"/>
              </a:ext>
            </a:extLst>
          </p:cNvPr>
          <p:cNvCxnSpPr>
            <a:cxnSpLocks/>
          </p:cNvCxnSpPr>
          <p:nvPr/>
        </p:nvCxnSpPr>
        <p:spPr>
          <a:xfrm flipH="1">
            <a:off x="2895600" y="5411363"/>
            <a:ext cx="98339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B24294F-BA3B-688F-C224-0FA686D6D08D}"/>
              </a:ext>
            </a:extLst>
          </p:cNvPr>
          <p:cNvSpPr txBox="1"/>
          <p:nvPr/>
        </p:nvSpPr>
        <p:spPr>
          <a:xfrm>
            <a:off x="1542344" y="4500840"/>
            <a:ext cx="1370888" cy="400110"/>
          </a:xfrm>
          <a:prstGeom prst="rect">
            <a:avLst/>
          </a:prstGeom>
          <a:noFill/>
        </p:spPr>
        <p:txBody>
          <a:bodyPr wrap="non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Glycogen</a:t>
            </a:r>
          </a:p>
        </p:txBody>
      </p:sp>
      <p:sp>
        <p:nvSpPr>
          <p:cNvPr id="17" name="TextBox 16">
            <a:extLst>
              <a:ext uri="{FF2B5EF4-FFF2-40B4-BE49-F238E27FC236}">
                <a16:creationId xmlns:a16="http://schemas.microsoft.com/office/drawing/2014/main" id="{F4002EEA-3FF4-E252-CA5B-DB3EDEA51C31}"/>
              </a:ext>
            </a:extLst>
          </p:cNvPr>
          <p:cNvSpPr txBox="1"/>
          <p:nvPr/>
        </p:nvSpPr>
        <p:spPr>
          <a:xfrm>
            <a:off x="1591680" y="5211308"/>
            <a:ext cx="1301959" cy="400110"/>
          </a:xfrm>
          <a:prstGeom prst="rect">
            <a:avLst/>
          </a:prstGeom>
          <a:noFill/>
        </p:spPr>
        <p:txBody>
          <a:bodyPr wrap="non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Oxidized</a:t>
            </a:r>
          </a:p>
        </p:txBody>
      </p:sp>
    </p:spTree>
    <p:custDataLst>
      <p:tags r:id="rId1"/>
    </p:custDataLst>
    <p:extLst>
      <p:ext uri="{BB962C8B-B14F-4D97-AF65-F5344CB8AC3E}">
        <p14:creationId xmlns:p14="http://schemas.microsoft.com/office/powerpoint/2010/main" val="3613454744"/>
      </p:ext>
    </p:extLst>
  </p:cSld>
  <p:clrMapOvr>
    <a:masterClrMapping/>
  </p:clrMapOvr>
  <mc:AlternateContent xmlns:mc="http://schemas.openxmlformats.org/markup-compatibility/2006" xmlns:p14="http://schemas.microsoft.com/office/powerpoint/2010/main">
    <mc:Choice Requires="p14">
      <p:transition spd="slow" p14:dur="2000" advTm="67242"/>
    </mc:Choice>
    <mc:Fallback xmlns="">
      <p:transition spd="slow" advTm="672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9"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ssolve">
                                      <p:cBhvr>
                                        <p:cTn id="24" dur="500"/>
                                        <p:tgtEl>
                                          <p:spTgt spid="16"/>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EJlL.AuSt.7.jpg">
            <a:extLst>
              <a:ext uri="{FF2B5EF4-FFF2-40B4-BE49-F238E27FC236}">
                <a16:creationId xmlns:a16="http://schemas.microsoft.com/office/drawing/2014/main" id="{B8EA9C95-7711-A340-869B-F5AB027145D7}"/>
              </a:ext>
            </a:extLst>
          </p:cNvPr>
          <p:cNvPicPr>
            <a:picLocks noChangeAspect="1"/>
          </p:cNvPicPr>
          <p:nvPr/>
        </p:nvPicPr>
        <p:blipFill>
          <a:blip r:embed="rId3"/>
          <a:stretch>
            <a:fillRect/>
          </a:stretch>
        </p:blipFill>
        <p:spPr>
          <a:xfrm>
            <a:off x="8859554" y="2236228"/>
            <a:ext cx="1844064" cy="2385544"/>
          </a:xfrm>
          <a:prstGeom prst="rect">
            <a:avLst/>
          </a:prstGeom>
          <a:ln w="12700">
            <a:miter lim="400000"/>
          </a:ln>
          <a:effectLst>
            <a:outerShdw blurRad="50800" dist="38100" dir="2700000" algn="tl" rotWithShape="0">
              <a:prstClr val="black">
                <a:alpha val="40000"/>
              </a:prstClr>
            </a:outerShdw>
          </a:effectLst>
        </p:spPr>
      </p:pic>
      <p:pic>
        <p:nvPicPr>
          <p:cNvPr id="7" name="pasted-image.tif">
            <a:extLst>
              <a:ext uri="{FF2B5EF4-FFF2-40B4-BE49-F238E27FC236}">
                <a16:creationId xmlns:a16="http://schemas.microsoft.com/office/drawing/2014/main" id="{6054D8C6-E762-3D4F-BBDB-8549F58614B3}"/>
              </a:ext>
            </a:extLst>
          </p:cNvPr>
          <p:cNvPicPr>
            <a:picLocks noChangeAspect="1"/>
          </p:cNvPicPr>
          <p:nvPr/>
        </p:nvPicPr>
        <p:blipFill>
          <a:blip r:embed="rId4"/>
          <a:srcRect t="28007" r="22737" b="32421"/>
          <a:stretch>
            <a:fillRect/>
          </a:stretch>
        </p:blipFill>
        <p:spPr>
          <a:xfrm>
            <a:off x="4002652" y="4910072"/>
            <a:ext cx="4856902" cy="1865632"/>
          </a:xfrm>
          <a:prstGeom prst="rect">
            <a:avLst/>
          </a:prstGeom>
          <a:ln w="12700">
            <a:miter lim="400000"/>
          </a:ln>
          <a:effectLst>
            <a:outerShdw blurRad="50800" dist="38100" dir="2700000" algn="tl" rotWithShape="0">
              <a:prstClr val="black">
                <a:alpha val="40000"/>
              </a:prstClr>
            </a:outerShdw>
          </a:effectLst>
        </p:spPr>
      </p:pic>
      <p:pic>
        <p:nvPicPr>
          <p:cNvPr id="8" name="pasted-image.tif">
            <a:extLst>
              <a:ext uri="{FF2B5EF4-FFF2-40B4-BE49-F238E27FC236}">
                <a16:creationId xmlns:a16="http://schemas.microsoft.com/office/drawing/2014/main" id="{CC91CE84-8F66-2541-B54D-C8EDDE8BB9A8}"/>
              </a:ext>
            </a:extLst>
          </p:cNvPr>
          <p:cNvPicPr>
            <a:picLocks noChangeAspect="1"/>
          </p:cNvPicPr>
          <p:nvPr/>
        </p:nvPicPr>
        <p:blipFill>
          <a:blip r:embed="rId5"/>
          <a:stretch>
            <a:fillRect/>
          </a:stretch>
        </p:blipFill>
        <p:spPr>
          <a:xfrm>
            <a:off x="6309121" y="2236228"/>
            <a:ext cx="1840661" cy="2352908"/>
          </a:xfrm>
          <a:prstGeom prst="rect">
            <a:avLst/>
          </a:prstGeom>
          <a:ln w="12700">
            <a:miter lim="400000"/>
          </a:ln>
          <a:effectLst>
            <a:outerShdw blurRad="50800" dist="38100" dir="2700000" algn="tl" rotWithShape="0">
              <a:prstClr val="black">
                <a:alpha val="40000"/>
              </a:prstClr>
            </a:outerShdw>
          </a:effectLst>
        </p:spPr>
      </p:pic>
      <p:pic>
        <p:nvPicPr>
          <p:cNvPr id="9" name="pasted-image.pdf">
            <a:extLst>
              <a:ext uri="{FF2B5EF4-FFF2-40B4-BE49-F238E27FC236}">
                <a16:creationId xmlns:a16="http://schemas.microsoft.com/office/drawing/2014/main" id="{21E3BCD9-76B4-664E-94E3-B7A195307996}"/>
              </a:ext>
            </a:extLst>
          </p:cNvPr>
          <p:cNvPicPr>
            <a:picLocks noChangeAspect="1"/>
          </p:cNvPicPr>
          <p:nvPr/>
        </p:nvPicPr>
        <p:blipFill>
          <a:blip r:embed="rId6"/>
          <a:stretch>
            <a:fillRect/>
          </a:stretch>
        </p:blipFill>
        <p:spPr>
          <a:xfrm>
            <a:off x="1517949" y="2132502"/>
            <a:ext cx="3628996" cy="2741169"/>
          </a:xfrm>
          <a:prstGeom prst="rect">
            <a:avLst/>
          </a:prstGeom>
          <a:ln w="12700">
            <a:miter lim="400000"/>
          </a:ln>
        </p:spPr>
      </p:pic>
      <p:sp>
        <p:nvSpPr>
          <p:cNvPr id="6" name="Title 5">
            <a:extLst>
              <a:ext uri="{FF2B5EF4-FFF2-40B4-BE49-F238E27FC236}">
                <a16:creationId xmlns:a16="http://schemas.microsoft.com/office/drawing/2014/main" id="{7B2165FD-B2DF-6CA7-50DE-71EF3C8D5DDB}"/>
              </a:ext>
            </a:extLst>
          </p:cNvPr>
          <p:cNvSpPr>
            <a:spLocks noGrp="1"/>
          </p:cNvSpPr>
          <p:nvPr>
            <p:ph type="title"/>
          </p:nvPr>
        </p:nvSpPr>
        <p:spPr/>
        <p:txBody>
          <a:bodyPr>
            <a:normAutofit fontScale="90000"/>
          </a:bodyPr>
          <a:lstStyle/>
          <a:p>
            <a:r>
              <a:rPr lang="en-US" dirty="0"/>
              <a:t>Example: Substrate use for energy metabolism</a:t>
            </a:r>
          </a:p>
        </p:txBody>
      </p:sp>
    </p:spTree>
    <p:custDataLst>
      <p:tags r:id="rId1"/>
    </p:custDataLst>
    <p:extLst>
      <p:ext uri="{BB962C8B-B14F-4D97-AF65-F5344CB8AC3E}">
        <p14:creationId xmlns:p14="http://schemas.microsoft.com/office/powerpoint/2010/main" val="570974608"/>
      </p:ext>
    </p:extLst>
  </p:cSld>
  <p:clrMapOvr>
    <a:masterClrMapping/>
  </p:clrMapOvr>
  <mc:AlternateContent xmlns:mc="http://schemas.openxmlformats.org/markup-compatibility/2006" xmlns:p14="http://schemas.microsoft.com/office/powerpoint/2010/main">
    <mc:Choice Requires="p14">
      <p:transition spd="slow" p14:dur="2000" advTm="50666"/>
    </mc:Choice>
    <mc:Fallback xmlns="">
      <p:transition spd="slow" advTm="506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B05F90-45F9-1146-B936-8A1929F61AB5}"/>
              </a:ext>
            </a:extLst>
          </p:cNvPr>
          <p:cNvPicPr>
            <a:picLocks noChangeAspect="1"/>
          </p:cNvPicPr>
          <p:nvPr/>
        </p:nvPicPr>
        <p:blipFill>
          <a:blip r:embed="rId2"/>
          <a:stretch>
            <a:fillRect/>
          </a:stretch>
        </p:blipFill>
        <p:spPr>
          <a:xfrm>
            <a:off x="2059781" y="64911"/>
            <a:ext cx="8072438" cy="1898269"/>
          </a:xfrm>
          <a:prstGeom prst="rect">
            <a:avLst/>
          </a:prstGeom>
        </p:spPr>
      </p:pic>
      <p:pic>
        <p:nvPicPr>
          <p:cNvPr id="2" name="Picture 1">
            <a:extLst>
              <a:ext uri="{FF2B5EF4-FFF2-40B4-BE49-F238E27FC236}">
                <a16:creationId xmlns:a16="http://schemas.microsoft.com/office/drawing/2014/main" id="{ED940D45-AE76-F8D2-95D4-496E5C4F54DB}"/>
              </a:ext>
            </a:extLst>
          </p:cNvPr>
          <p:cNvPicPr>
            <a:picLocks noChangeAspect="1"/>
          </p:cNvPicPr>
          <p:nvPr/>
        </p:nvPicPr>
        <p:blipFill>
          <a:blip r:embed="rId3"/>
          <a:stretch>
            <a:fillRect/>
          </a:stretch>
        </p:blipFill>
        <p:spPr>
          <a:xfrm>
            <a:off x="3370520" y="2189698"/>
            <a:ext cx="5888665" cy="4301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966"/>
    </mc:Choice>
    <mc:Fallback xmlns="">
      <p:transition spd="slow" advTm="1196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asted-image.tif"/>
          <p:cNvPicPr/>
          <p:nvPr/>
        </p:nvPicPr>
        <p:blipFill>
          <a:blip r:embed="rId3"/>
          <a:stretch>
            <a:fillRect/>
          </a:stretch>
        </p:blipFill>
        <p:spPr>
          <a:xfrm>
            <a:off x="651093" y="1445929"/>
            <a:ext cx="5076714" cy="3807536"/>
          </a:xfrm>
          <a:prstGeom prst="rect">
            <a:avLst/>
          </a:prstGeom>
          <a:ln w="12700">
            <a:miter lim="400000"/>
          </a:ln>
        </p:spPr>
      </p:pic>
      <p:pic>
        <p:nvPicPr>
          <p:cNvPr id="2" name="Picture 1">
            <a:extLst>
              <a:ext uri="{FF2B5EF4-FFF2-40B4-BE49-F238E27FC236}">
                <a16:creationId xmlns:a16="http://schemas.microsoft.com/office/drawing/2014/main" id="{38AB7F52-E8D0-B30F-2167-D80C6D9745F0}"/>
              </a:ext>
            </a:extLst>
          </p:cNvPr>
          <p:cNvPicPr>
            <a:picLocks noChangeAspect="1"/>
          </p:cNvPicPr>
          <p:nvPr/>
        </p:nvPicPr>
        <p:blipFill>
          <a:blip r:embed="rId4"/>
          <a:stretch>
            <a:fillRect/>
          </a:stretch>
        </p:blipFill>
        <p:spPr>
          <a:xfrm>
            <a:off x="5815597" y="524834"/>
            <a:ext cx="4410423" cy="5550195"/>
          </a:xfrm>
          <a:prstGeom prst="rect">
            <a:avLst/>
          </a:prstGeom>
        </p:spPr>
      </p:pic>
      <p:pic>
        <p:nvPicPr>
          <p:cNvPr id="3" name="Picture 2">
            <a:extLst>
              <a:ext uri="{FF2B5EF4-FFF2-40B4-BE49-F238E27FC236}">
                <a16:creationId xmlns:a16="http://schemas.microsoft.com/office/drawing/2014/main" id="{79E2954E-56B1-78B1-ADFB-F81C93C30545}"/>
              </a:ext>
            </a:extLst>
          </p:cNvPr>
          <p:cNvPicPr>
            <a:picLocks noChangeAspect="1"/>
          </p:cNvPicPr>
          <p:nvPr/>
        </p:nvPicPr>
        <p:blipFill>
          <a:blip r:embed="rId5"/>
          <a:stretch>
            <a:fillRect/>
          </a:stretch>
        </p:blipFill>
        <p:spPr>
          <a:xfrm>
            <a:off x="6267704" y="6121400"/>
            <a:ext cx="3784600" cy="73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1701"/>
    </mc:Choice>
    <mc:Fallback xmlns="">
      <p:transition spd="slow" advTm="4170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21A22B-DACD-F940-37F6-29C985A57D4B}"/>
              </a:ext>
            </a:extLst>
          </p:cNvPr>
          <p:cNvPicPr>
            <a:picLocks noChangeAspect="1"/>
          </p:cNvPicPr>
          <p:nvPr/>
        </p:nvPicPr>
        <p:blipFill>
          <a:blip r:embed="rId4"/>
          <a:stretch>
            <a:fillRect/>
          </a:stretch>
        </p:blipFill>
        <p:spPr>
          <a:xfrm>
            <a:off x="620162" y="1244600"/>
            <a:ext cx="5142155" cy="4370832"/>
          </a:xfrm>
          <a:prstGeom prst="rect">
            <a:avLst/>
          </a:prstGeom>
        </p:spPr>
      </p:pic>
      <p:pic>
        <p:nvPicPr>
          <p:cNvPr id="3" name="Picture 2">
            <a:extLst>
              <a:ext uri="{FF2B5EF4-FFF2-40B4-BE49-F238E27FC236}">
                <a16:creationId xmlns:a16="http://schemas.microsoft.com/office/drawing/2014/main" id="{D08BCAD6-D706-A786-D703-46EE6CB9CB07}"/>
              </a:ext>
            </a:extLst>
          </p:cNvPr>
          <p:cNvPicPr>
            <a:picLocks noChangeAspect="1"/>
          </p:cNvPicPr>
          <p:nvPr/>
        </p:nvPicPr>
        <p:blipFill>
          <a:blip r:embed="rId5"/>
          <a:stretch>
            <a:fillRect/>
          </a:stretch>
        </p:blipFill>
        <p:spPr>
          <a:xfrm>
            <a:off x="5958640" y="1244600"/>
            <a:ext cx="5067300" cy="4368800"/>
          </a:xfrm>
          <a:prstGeom prst="rect">
            <a:avLst/>
          </a:prstGeom>
        </p:spPr>
      </p:pic>
      <p:sp>
        <p:nvSpPr>
          <p:cNvPr id="156" name="Shape 156"/>
          <p:cNvSpPr/>
          <p:nvPr/>
        </p:nvSpPr>
        <p:spPr>
          <a:xfrm>
            <a:off x="3795459" y="3614101"/>
            <a:ext cx="1166492" cy="6457"/>
          </a:xfrm>
          <a:prstGeom prst="line">
            <a:avLst/>
          </a:prstGeom>
          <a:ln w="76200">
            <a:solidFill>
              <a:srgbClr val="4E43F3"/>
            </a:solidFill>
            <a:miter lim="400000"/>
          </a:ln>
        </p:spPr>
        <p:txBody>
          <a:bodyPr lIns="0" tIns="0" rIns="0" bIns="0" anchor="ctr"/>
          <a:lstStyle/>
          <a:p>
            <a:pPr lvl="0">
              <a:defRPr sz="3000">
                <a:solidFill>
                  <a:srgbClr val="FFFFFF"/>
                </a:solidFill>
                <a:effectLst>
                  <a:outerShdw blurRad="38100" dist="12700" dir="5400000" rotWithShape="0">
                    <a:srgbClr val="000000">
                      <a:alpha val="80000"/>
                    </a:srgbClr>
                  </a:outerShdw>
                </a:effectLst>
              </a:defRPr>
            </a:pPr>
            <a:endParaRPr sz="2109"/>
          </a:p>
        </p:txBody>
      </p:sp>
      <p:sp>
        <p:nvSpPr>
          <p:cNvPr id="157" name="Shape 157"/>
          <p:cNvSpPr/>
          <p:nvPr/>
        </p:nvSpPr>
        <p:spPr>
          <a:xfrm flipV="1">
            <a:off x="9065348" y="3716251"/>
            <a:ext cx="1330002" cy="4175"/>
          </a:xfrm>
          <a:prstGeom prst="line">
            <a:avLst/>
          </a:prstGeom>
          <a:ln w="76200">
            <a:solidFill>
              <a:srgbClr val="4E43F3"/>
            </a:solidFill>
            <a:miter lim="400000"/>
          </a:ln>
        </p:spPr>
        <p:txBody>
          <a:bodyPr lIns="0" tIns="0" rIns="0" bIns="0" anchor="ctr"/>
          <a:lstStyle/>
          <a:p>
            <a:pPr lvl="0">
              <a:defRPr sz="3000">
                <a:solidFill>
                  <a:srgbClr val="FFFFFF"/>
                </a:solidFill>
                <a:effectLst>
                  <a:outerShdw blurRad="38100" dist="12700" dir="5400000" rotWithShape="0">
                    <a:srgbClr val="000000">
                      <a:alpha val="80000"/>
                    </a:srgbClr>
                  </a:outerShdw>
                </a:effectLst>
              </a:defRPr>
            </a:pPr>
            <a:endParaRPr sz="2109"/>
          </a:p>
        </p:txBody>
      </p:sp>
      <p:pic>
        <p:nvPicPr>
          <p:cNvPr id="4" name="Picture 3">
            <a:extLst>
              <a:ext uri="{FF2B5EF4-FFF2-40B4-BE49-F238E27FC236}">
                <a16:creationId xmlns:a16="http://schemas.microsoft.com/office/drawing/2014/main" id="{9C154B21-80EF-4F77-A381-D66B5FF2169B}"/>
              </a:ext>
            </a:extLst>
          </p:cNvPr>
          <p:cNvPicPr>
            <a:picLocks noChangeAspect="1"/>
          </p:cNvPicPr>
          <p:nvPr/>
        </p:nvPicPr>
        <p:blipFill>
          <a:blip r:embed="rId6"/>
          <a:stretch>
            <a:fillRect/>
          </a:stretch>
        </p:blipFill>
        <p:spPr>
          <a:xfrm>
            <a:off x="4166972" y="5505937"/>
            <a:ext cx="3784600" cy="736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8966"/>
    </mc:Choice>
    <mc:Fallback xmlns="">
      <p:transition spd="slow" advTm="289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checkerboard(across)">
                                      <p:cBhvr>
                                        <p:cTn id="7" dur="500"/>
                                        <p:tgtEl>
                                          <p:spTgt spid="15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57"/>
                                        </p:tgtEl>
                                        <p:attrNameLst>
                                          <p:attrName>style.visibility</p:attrName>
                                        </p:attrNameLst>
                                      </p:cBhvr>
                                      <p:to>
                                        <p:strVal val="visible"/>
                                      </p:to>
                                    </p:set>
                                    <p:animEffect transition="in" filter="checkerboard(across)">
                                      <p:cBhvr>
                                        <p:cTn id="10"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5EFC6F-F8F2-6378-32B7-560030472AB4}"/>
              </a:ext>
            </a:extLst>
          </p:cNvPr>
          <p:cNvPicPr>
            <a:picLocks noChangeAspect="1"/>
          </p:cNvPicPr>
          <p:nvPr/>
        </p:nvPicPr>
        <p:blipFill>
          <a:blip r:embed="rId4"/>
          <a:stretch>
            <a:fillRect/>
          </a:stretch>
        </p:blipFill>
        <p:spPr>
          <a:xfrm>
            <a:off x="7943490" y="1681500"/>
            <a:ext cx="3505120" cy="2926080"/>
          </a:xfrm>
          <a:prstGeom prst="rect">
            <a:avLst/>
          </a:prstGeom>
        </p:spPr>
      </p:pic>
      <p:pic>
        <p:nvPicPr>
          <p:cNvPr id="3" name="Picture 2">
            <a:extLst>
              <a:ext uri="{FF2B5EF4-FFF2-40B4-BE49-F238E27FC236}">
                <a16:creationId xmlns:a16="http://schemas.microsoft.com/office/drawing/2014/main" id="{1FAD2D74-8D8E-9242-9B4E-C96D80CF25A3}"/>
              </a:ext>
            </a:extLst>
          </p:cNvPr>
          <p:cNvPicPr>
            <a:picLocks noChangeAspect="1"/>
          </p:cNvPicPr>
          <p:nvPr/>
        </p:nvPicPr>
        <p:blipFill>
          <a:blip r:embed="rId5"/>
          <a:stretch>
            <a:fillRect/>
          </a:stretch>
        </p:blipFill>
        <p:spPr>
          <a:xfrm>
            <a:off x="4328365" y="1681500"/>
            <a:ext cx="3384925" cy="2926080"/>
          </a:xfrm>
          <a:prstGeom prst="rect">
            <a:avLst/>
          </a:prstGeom>
        </p:spPr>
      </p:pic>
      <p:pic>
        <p:nvPicPr>
          <p:cNvPr id="2" name="Picture 1">
            <a:extLst>
              <a:ext uri="{FF2B5EF4-FFF2-40B4-BE49-F238E27FC236}">
                <a16:creationId xmlns:a16="http://schemas.microsoft.com/office/drawing/2014/main" id="{FB92A5B0-C0AE-67D2-46E8-E7A665E2E1C1}"/>
              </a:ext>
            </a:extLst>
          </p:cNvPr>
          <p:cNvPicPr>
            <a:picLocks noChangeAspect="1"/>
          </p:cNvPicPr>
          <p:nvPr/>
        </p:nvPicPr>
        <p:blipFill>
          <a:blip r:embed="rId6"/>
          <a:stretch>
            <a:fillRect/>
          </a:stretch>
        </p:blipFill>
        <p:spPr>
          <a:xfrm>
            <a:off x="743390" y="1681500"/>
            <a:ext cx="3615125" cy="2926080"/>
          </a:xfrm>
          <a:prstGeom prst="rect">
            <a:avLst/>
          </a:prstGeom>
        </p:spPr>
      </p:pic>
      <p:sp>
        <p:nvSpPr>
          <p:cNvPr id="172" name="Shape 172"/>
          <p:cNvSpPr/>
          <p:nvPr/>
        </p:nvSpPr>
        <p:spPr>
          <a:xfrm>
            <a:off x="6522517" y="3640297"/>
            <a:ext cx="892969" cy="1"/>
          </a:xfrm>
          <a:prstGeom prst="line">
            <a:avLst/>
          </a:prstGeom>
          <a:ln w="76200">
            <a:solidFill>
              <a:srgbClr val="4E43F3"/>
            </a:solidFill>
            <a:miter lim="400000"/>
          </a:ln>
        </p:spPr>
        <p:txBody>
          <a:bodyPr lIns="0" tIns="0" rIns="0" bIns="0" anchor="ctr"/>
          <a:lstStyle/>
          <a:p>
            <a:pPr lvl="0">
              <a:defRPr sz="3000">
                <a:solidFill>
                  <a:srgbClr val="FFFFFF"/>
                </a:solidFill>
                <a:effectLst>
                  <a:outerShdw blurRad="38100" dist="12700" dir="5400000" rotWithShape="0">
                    <a:srgbClr val="000000">
                      <a:alpha val="80000"/>
                    </a:srgbClr>
                  </a:outerShdw>
                </a:effectLst>
              </a:defRPr>
            </a:pPr>
            <a:endParaRPr sz="2109"/>
          </a:p>
        </p:txBody>
      </p:sp>
      <p:sp>
        <p:nvSpPr>
          <p:cNvPr id="173" name="Shape 173"/>
          <p:cNvSpPr/>
          <p:nvPr/>
        </p:nvSpPr>
        <p:spPr>
          <a:xfrm>
            <a:off x="10173193" y="3693461"/>
            <a:ext cx="892969" cy="1"/>
          </a:xfrm>
          <a:prstGeom prst="line">
            <a:avLst/>
          </a:prstGeom>
          <a:ln w="76200">
            <a:solidFill>
              <a:srgbClr val="4E43F3"/>
            </a:solidFill>
            <a:miter lim="400000"/>
          </a:ln>
        </p:spPr>
        <p:txBody>
          <a:bodyPr lIns="0" tIns="0" rIns="0" bIns="0" anchor="ctr"/>
          <a:lstStyle/>
          <a:p>
            <a:pPr lvl="0">
              <a:defRPr sz="3000">
                <a:solidFill>
                  <a:srgbClr val="FFFFFF"/>
                </a:solidFill>
                <a:effectLst>
                  <a:outerShdw blurRad="38100" dist="12700" dir="5400000" rotWithShape="0">
                    <a:srgbClr val="000000">
                      <a:alpha val="80000"/>
                    </a:srgbClr>
                  </a:outerShdw>
                </a:effectLst>
              </a:defRPr>
            </a:pPr>
            <a:endParaRPr sz="2109"/>
          </a:p>
        </p:txBody>
      </p:sp>
      <p:pic>
        <p:nvPicPr>
          <p:cNvPr id="5" name="Picture 4">
            <a:extLst>
              <a:ext uri="{FF2B5EF4-FFF2-40B4-BE49-F238E27FC236}">
                <a16:creationId xmlns:a16="http://schemas.microsoft.com/office/drawing/2014/main" id="{459451A9-259B-0575-C277-DFFB4C5D7496}"/>
              </a:ext>
            </a:extLst>
          </p:cNvPr>
          <p:cNvPicPr>
            <a:picLocks noChangeAspect="1"/>
          </p:cNvPicPr>
          <p:nvPr/>
        </p:nvPicPr>
        <p:blipFill>
          <a:blip r:embed="rId7"/>
          <a:stretch>
            <a:fillRect/>
          </a:stretch>
        </p:blipFill>
        <p:spPr>
          <a:xfrm>
            <a:off x="4328365" y="5045229"/>
            <a:ext cx="3784600" cy="736600"/>
          </a:xfrm>
          <a:prstGeom prst="rect">
            <a:avLst/>
          </a:prstGeom>
        </p:spPr>
      </p:pic>
      <p:sp>
        <p:nvSpPr>
          <p:cNvPr id="6" name="Shape 172">
            <a:extLst>
              <a:ext uri="{FF2B5EF4-FFF2-40B4-BE49-F238E27FC236}">
                <a16:creationId xmlns:a16="http://schemas.microsoft.com/office/drawing/2014/main" id="{3A0A6E3F-9770-D89D-6E41-2A3736419EE6}"/>
              </a:ext>
            </a:extLst>
          </p:cNvPr>
          <p:cNvSpPr/>
          <p:nvPr/>
        </p:nvSpPr>
        <p:spPr>
          <a:xfrm>
            <a:off x="3044947" y="3318071"/>
            <a:ext cx="892969" cy="1"/>
          </a:xfrm>
          <a:prstGeom prst="line">
            <a:avLst/>
          </a:prstGeom>
          <a:ln w="76200">
            <a:solidFill>
              <a:srgbClr val="4E43F3"/>
            </a:solidFill>
            <a:miter lim="400000"/>
          </a:ln>
        </p:spPr>
        <p:txBody>
          <a:bodyPr lIns="0" tIns="0" rIns="0" bIns="0" anchor="ctr"/>
          <a:lstStyle/>
          <a:p>
            <a:pPr lvl="0">
              <a:defRPr sz="3000">
                <a:solidFill>
                  <a:srgbClr val="FFFFFF"/>
                </a:solidFill>
                <a:effectLst>
                  <a:outerShdw blurRad="38100" dist="12700" dir="5400000" rotWithShape="0">
                    <a:srgbClr val="000000">
                      <a:alpha val="80000"/>
                    </a:srgbClr>
                  </a:outerShdw>
                </a:effectLst>
              </a:defRPr>
            </a:pPr>
            <a:endParaRPr sz="2109"/>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9800"/>
    </mc:Choice>
    <mc:Fallback xmlns="">
      <p:transition spd="slow" advTm="498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72"/>
                                        </p:tgtEl>
                                        <p:attrNameLst>
                                          <p:attrName>style.visibility</p:attrName>
                                        </p:attrNameLst>
                                      </p:cBhvr>
                                      <p:to>
                                        <p:strVal val="visible"/>
                                      </p:to>
                                    </p:set>
                                    <p:animEffect transition="in" filter="checkerboard(across)">
                                      <p:cBhvr>
                                        <p:cTn id="10" dur="500"/>
                                        <p:tgtEl>
                                          <p:spTgt spid="17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73"/>
                                        </p:tgtEl>
                                        <p:attrNameLst>
                                          <p:attrName>style.visibility</p:attrName>
                                        </p:attrNameLst>
                                      </p:cBhvr>
                                      <p:to>
                                        <p:strVal val="visible"/>
                                      </p:to>
                                    </p:set>
                                    <p:animEffect transition="in" filter="checkerboard(across)">
                                      <p:cBhvr>
                                        <p:cTn id="13"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3"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0D6350-576E-8C3B-1208-45B26D9A5F44}"/>
              </a:ext>
            </a:extLst>
          </p:cNvPr>
          <p:cNvSpPr>
            <a:spLocks noGrp="1"/>
          </p:cNvSpPr>
          <p:nvPr>
            <p:ph type="title"/>
          </p:nvPr>
        </p:nvSpPr>
        <p:spPr/>
        <p:txBody>
          <a:bodyPr/>
          <a:lstStyle/>
          <a:p>
            <a:r>
              <a:rPr lang="en-US" dirty="0"/>
              <a:t>What was learned by measuring flux</a:t>
            </a:r>
          </a:p>
        </p:txBody>
      </p:sp>
      <p:sp>
        <p:nvSpPr>
          <p:cNvPr id="3" name="Content Placeholder 2">
            <a:extLst>
              <a:ext uri="{FF2B5EF4-FFF2-40B4-BE49-F238E27FC236}">
                <a16:creationId xmlns:a16="http://schemas.microsoft.com/office/drawing/2014/main" id="{540FBB24-47E4-7E46-B4D7-F26EBC20299A}"/>
              </a:ext>
            </a:extLst>
          </p:cNvPr>
          <p:cNvSpPr>
            <a:spLocks noGrp="1"/>
          </p:cNvSpPr>
          <p:nvPr>
            <p:ph type="body" idx="1"/>
          </p:nvPr>
        </p:nvSpPr>
        <p:spPr/>
        <p:txBody>
          <a:bodyPr/>
          <a:lstStyle/>
          <a:p>
            <a:r>
              <a:rPr lang="en-US" dirty="0"/>
              <a:t>Contrary to what was assumed in the literature, Iditarod sled dogs are reliant on glucose during exercise. </a:t>
            </a:r>
          </a:p>
          <a:p>
            <a:r>
              <a:rPr lang="en-US" dirty="0"/>
              <a:t>However, the glucose is made possible by a high rate of gluconeogenesis from the glycerol that comes from adipose tissue. </a:t>
            </a:r>
          </a:p>
        </p:txBody>
      </p:sp>
    </p:spTree>
    <p:extLst>
      <p:ext uri="{BB962C8B-B14F-4D97-AF65-F5344CB8AC3E}">
        <p14:creationId xmlns:p14="http://schemas.microsoft.com/office/powerpoint/2010/main" val="1681940549"/>
      </p:ext>
    </p:extLst>
  </p:cSld>
  <p:clrMapOvr>
    <a:masterClrMapping/>
  </p:clrMapOvr>
  <mc:AlternateContent xmlns:mc="http://schemas.openxmlformats.org/markup-compatibility/2006" xmlns:p14="http://schemas.microsoft.com/office/powerpoint/2010/main">
    <mc:Choice Requires="p14">
      <p:transition spd="slow" p14:dur="2000" advTm="19639"/>
    </mc:Choice>
    <mc:Fallback xmlns="">
      <p:transition spd="slow" advTm="1963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8"/>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fontScale="90000"/>
          </a:bodyPr>
          <a:lstStyle/>
          <a:p>
            <a:r>
              <a:rPr lang="en-US" dirty="0"/>
              <a:t>To understand important factors in the flux (turnover) of protein</a:t>
            </a:r>
            <a:endParaRPr dirty="0"/>
          </a:p>
        </p:txBody>
      </p:sp>
      <p:sp>
        <p:nvSpPr>
          <p:cNvPr id="170" name="Google Shape;170;p8"/>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400"/>
              <a:buNone/>
            </a:pPr>
            <a:r>
              <a:rPr lang="en-US"/>
              <a:t>Objective 3</a:t>
            </a:r>
            <a:endParaRPr/>
          </a:p>
        </p:txBody>
      </p:sp>
    </p:spTree>
  </p:cSld>
  <p:clrMapOvr>
    <a:masterClrMapping/>
  </p:clrMapOvr>
  <mc:AlternateContent xmlns:mc="http://schemas.openxmlformats.org/markup-compatibility/2006" xmlns:p14="http://schemas.microsoft.com/office/powerpoint/2010/main">
    <mc:Choice Requires="p14">
      <p:transition spd="slow" p14:dur="2000" advTm="9734"/>
    </mc:Choice>
    <mc:Fallback xmlns="">
      <p:transition spd="slow" advTm="973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271B7-C05B-3648-A9FD-F04CCF4903FB}"/>
              </a:ext>
            </a:extLst>
          </p:cNvPr>
          <p:cNvSpPr>
            <a:spLocks noGrp="1"/>
          </p:cNvSpPr>
          <p:nvPr>
            <p:ph type="title"/>
          </p:nvPr>
        </p:nvSpPr>
        <p:spPr/>
        <p:txBody>
          <a:bodyPr>
            <a:normAutofit/>
          </a:bodyPr>
          <a:lstStyle/>
          <a:p>
            <a:r>
              <a:rPr lang="en-US" sz="3600" dirty="0"/>
              <a:t>Turnover (a form of metabolic flux)</a:t>
            </a:r>
          </a:p>
        </p:txBody>
      </p:sp>
      <p:grpSp>
        <p:nvGrpSpPr>
          <p:cNvPr id="3" name="Group 2">
            <a:extLst>
              <a:ext uri="{FF2B5EF4-FFF2-40B4-BE49-F238E27FC236}">
                <a16:creationId xmlns:a16="http://schemas.microsoft.com/office/drawing/2014/main" id="{2F70A41B-773C-BE4B-93DF-620DD7E7930D}"/>
              </a:ext>
            </a:extLst>
          </p:cNvPr>
          <p:cNvGrpSpPr/>
          <p:nvPr/>
        </p:nvGrpSpPr>
        <p:grpSpPr>
          <a:xfrm>
            <a:off x="2131966" y="2292428"/>
            <a:ext cx="8135332" cy="3885150"/>
            <a:chOff x="2347274" y="1280740"/>
            <a:chExt cx="8135332" cy="3885150"/>
          </a:xfrm>
        </p:grpSpPr>
        <p:pic>
          <p:nvPicPr>
            <p:cNvPr id="4" name="Picture 3" descr="A picture containing chart&#10;&#10;Description automatically generated">
              <a:extLst>
                <a:ext uri="{FF2B5EF4-FFF2-40B4-BE49-F238E27FC236}">
                  <a16:creationId xmlns:a16="http://schemas.microsoft.com/office/drawing/2014/main" id="{6EE4B634-A7C4-D346-A418-D2E73A2D653F}"/>
                </a:ext>
              </a:extLst>
            </p:cNvPr>
            <p:cNvPicPr>
              <a:picLocks noChangeAspect="1"/>
            </p:cNvPicPr>
            <p:nvPr/>
          </p:nvPicPr>
          <p:blipFill rotWithShape="1">
            <a:blip r:embed="rId2">
              <a:extLst>
                <a:ext uri="{28A0092B-C50C-407E-A947-70E740481C1C}">
                  <a14:useLocalDpi xmlns:a14="http://schemas.microsoft.com/office/drawing/2010/main" val="0"/>
                </a:ext>
              </a:extLst>
            </a:blip>
            <a:srcRect l="6529" t="6443" r="4502" b="36414"/>
            <a:stretch/>
          </p:blipFill>
          <p:spPr>
            <a:xfrm>
              <a:off x="2347274" y="1408391"/>
              <a:ext cx="8135332" cy="3657601"/>
            </a:xfrm>
            <a:prstGeom prst="rect">
              <a:avLst/>
            </a:prstGeom>
          </p:spPr>
        </p:pic>
        <p:sp>
          <p:nvSpPr>
            <p:cNvPr id="5" name="TextBox 4">
              <a:extLst>
                <a:ext uri="{FF2B5EF4-FFF2-40B4-BE49-F238E27FC236}">
                  <a16:creationId xmlns:a16="http://schemas.microsoft.com/office/drawing/2014/main" id="{91DF27F0-4D10-6E44-B149-707C6326B84D}"/>
                </a:ext>
              </a:extLst>
            </p:cNvPr>
            <p:cNvSpPr txBox="1"/>
            <p:nvPr/>
          </p:nvSpPr>
          <p:spPr>
            <a:xfrm>
              <a:off x="5261499" y="1280740"/>
              <a:ext cx="1669001" cy="400110"/>
            </a:xfrm>
            <a:prstGeom prst="rect">
              <a:avLst/>
            </a:prstGeom>
            <a:noFill/>
          </p:spPr>
          <p:txBody>
            <a:bodyPr wrap="square" rtlCol="0">
              <a:spAutoFit/>
            </a:bodyPr>
            <a:lstStyle/>
            <a:p>
              <a:pPr algn="ctr"/>
              <a:r>
                <a:rPr lang="pl-PL" sz="2000" b="1">
                  <a:latin typeface="Arial" panose="020B0604020202020204" pitchFamily="34" charset="0"/>
                  <a:cs typeface="Arial" panose="020B0604020202020204" pitchFamily="34" charset="0"/>
                </a:rPr>
                <a:t>SYNTHESIS</a:t>
              </a:r>
              <a:endParaRPr lang="en-US" sz="2000" b="1">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84B79EF-0FA5-924D-A8B5-4A3CBCDFC25E}"/>
                </a:ext>
              </a:extLst>
            </p:cNvPr>
            <p:cNvSpPr txBox="1"/>
            <p:nvPr/>
          </p:nvSpPr>
          <p:spPr>
            <a:xfrm>
              <a:off x="5083945" y="4765780"/>
              <a:ext cx="2024110" cy="400110"/>
            </a:xfrm>
            <a:prstGeom prst="rect">
              <a:avLst/>
            </a:prstGeom>
            <a:noFill/>
          </p:spPr>
          <p:txBody>
            <a:bodyPr wrap="square" rtlCol="0">
              <a:spAutoFit/>
            </a:bodyPr>
            <a:lstStyle/>
            <a:p>
              <a:pPr algn="ctr"/>
              <a:r>
                <a:rPr lang="pl-PL" sz="2000" b="1">
                  <a:latin typeface="Arial" panose="020B0604020202020204" pitchFamily="34" charset="0"/>
                  <a:cs typeface="Arial" panose="020B0604020202020204" pitchFamily="34" charset="0"/>
                </a:rPr>
                <a:t>BREAKDOWN</a:t>
              </a:r>
              <a:endParaRPr lang="en-US" sz="2400" b="1">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3527707"/>
      </p:ext>
    </p:extLst>
  </p:cSld>
  <p:clrMapOvr>
    <a:masterClrMapping/>
  </p:clrMapOvr>
  <mc:AlternateContent xmlns:mc="http://schemas.openxmlformats.org/markup-compatibility/2006" xmlns:p14="http://schemas.microsoft.com/office/powerpoint/2010/main">
    <mc:Choice Requires="p14">
      <p:transition spd="slow" p14:dur="2000" advTm="32133"/>
    </mc:Choice>
    <mc:Fallback xmlns="">
      <p:transition spd="slow" advTm="3213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59 Before &amp;amp; After ideas | home, renovations, home remodeling">
            <a:extLst>
              <a:ext uri="{FF2B5EF4-FFF2-40B4-BE49-F238E27FC236}">
                <a16:creationId xmlns:a16="http://schemas.microsoft.com/office/drawing/2014/main" id="{F2D35642-F0A5-5548-AD23-B75804BD06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7147" b="5933"/>
          <a:stretch/>
        </p:blipFill>
        <p:spPr bwMode="auto">
          <a:xfrm>
            <a:off x="2002963" y="2278604"/>
            <a:ext cx="4220144" cy="19105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2" descr="59 Before &amp;amp; After ideas | home, renovations, home remodeling">
            <a:extLst>
              <a:ext uri="{FF2B5EF4-FFF2-40B4-BE49-F238E27FC236}">
                <a16:creationId xmlns:a16="http://schemas.microsoft.com/office/drawing/2014/main" id="{1F850699-7A2F-6646-93B6-0B20596D7E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46" b="50001"/>
          <a:stretch/>
        </p:blipFill>
        <p:spPr bwMode="auto">
          <a:xfrm>
            <a:off x="2002963" y="4372109"/>
            <a:ext cx="4220144" cy="221757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DF4F833-B6E1-FF41-8771-0465152D0E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85374" y="2105506"/>
            <a:ext cx="3569087" cy="4268735"/>
          </a:xfrm>
          <a:prstGeom prst="rect">
            <a:avLst/>
          </a:prstGeom>
          <a:effectLst/>
        </p:spPr>
      </p:pic>
      <p:pic>
        <p:nvPicPr>
          <p:cNvPr id="6" name="Picture 5">
            <a:extLst>
              <a:ext uri="{FF2B5EF4-FFF2-40B4-BE49-F238E27FC236}">
                <a16:creationId xmlns:a16="http://schemas.microsoft.com/office/drawing/2014/main" id="{0125D0F4-B608-6340-870B-B179D6773EF3}"/>
              </a:ext>
            </a:extLst>
          </p:cNvPr>
          <p:cNvPicPr>
            <a:picLocks noChangeAspect="1"/>
          </p:cNvPicPr>
          <p:nvPr/>
        </p:nvPicPr>
        <p:blipFill>
          <a:blip r:embed="rId5"/>
          <a:stretch>
            <a:fillRect/>
          </a:stretch>
        </p:blipFill>
        <p:spPr>
          <a:xfrm>
            <a:off x="6522430" y="6051504"/>
            <a:ext cx="2237179" cy="740430"/>
          </a:xfrm>
          <a:prstGeom prst="rect">
            <a:avLst/>
          </a:prstGeom>
          <a:effectLst/>
        </p:spPr>
      </p:pic>
      <p:sp>
        <p:nvSpPr>
          <p:cNvPr id="2" name="Title 4">
            <a:extLst>
              <a:ext uri="{FF2B5EF4-FFF2-40B4-BE49-F238E27FC236}">
                <a16:creationId xmlns:a16="http://schemas.microsoft.com/office/drawing/2014/main" id="{670E427A-3C94-DCA4-D38B-84A19F7D44EF}"/>
              </a:ext>
            </a:extLst>
          </p:cNvPr>
          <p:cNvSpPr>
            <a:spLocks noGrp="1"/>
          </p:cNvSpPr>
          <p:nvPr>
            <p:ph type="title"/>
          </p:nvPr>
        </p:nvSpPr>
        <p:spPr>
          <a:xfrm>
            <a:off x="1011936" y="569905"/>
            <a:ext cx="10168128" cy="1179576"/>
          </a:xfrm>
        </p:spPr>
        <p:txBody>
          <a:bodyPr>
            <a:normAutofit fontScale="90000"/>
          </a:bodyPr>
          <a:lstStyle/>
          <a:p>
            <a:r>
              <a:rPr lang="en-US" dirty="0"/>
              <a:t>Initial paradigm of protein turnover with aging</a:t>
            </a:r>
          </a:p>
        </p:txBody>
      </p:sp>
    </p:spTree>
    <p:custDataLst>
      <p:tags r:id="rId1"/>
    </p:custDataLst>
    <p:extLst>
      <p:ext uri="{BB962C8B-B14F-4D97-AF65-F5344CB8AC3E}">
        <p14:creationId xmlns:p14="http://schemas.microsoft.com/office/powerpoint/2010/main" val="1335083995"/>
      </p:ext>
    </p:extLst>
  </p:cSld>
  <p:clrMapOvr>
    <a:masterClrMapping/>
  </p:clrMapOvr>
  <mc:AlternateContent xmlns:mc="http://schemas.openxmlformats.org/markup-compatibility/2006" xmlns:p14="http://schemas.microsoft.com/office/powerpoint/2010/main">
    <mc:Choice Requires="p14">
      <p:transition spd="slow" p14:dur="2000" advTm="40200"/>
    </mc:Choice>
    <mc:Fallback xmlns="">
      <p:transition spd="slow" advTm="402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C961-AD14-DFBD-973A-FE1E8E45BB9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DE27C54-B80A-459A-0BE9-9A22ABF6DC91}"/>
              </a:ext>
            </a:extLst>
          </p:cNvPr>
          <p:cNvSpPr>
            <a:spLocks noGrp="1"/>
          </p:cNvSpPr>
          <p:nvPr>
            <p:ph type="title"/>
          </p:nvPr>
        </p:nvSpPr>
        <p:spPr>
          <a:xfrm>
            <a:off x="1011936" y="569905"/>
            <a:ext cx="10168128" cy="1179576"/>
          </a:xfrm>
        </p:spPr>
        <p:txBody>
          <a:bodyPr>
            <a:normAutofit fontScale="90000"/>
          </a:bodyPr>
          <a:lstStyle/>
          <a:p>
            <a:r>
              <a:rPr lang="en-US" dirty="0"/>
              <a:t>Impact of </a:t>
            </a:r>
            <a:r>
              <a:rPr lang="en-US" dirty="0" err="1"/>
              <a:t>gerotherapeutics</a:t>
            </a:r>
            <a:r>
              <a:rPr lang="en-US" dirty="0"/>
              <a:t> on protein turnover</a:t>
            </a:r>
          </a:p>
        </p:txBody>
      </p:sp>
      <p:graphicFrame>
        <p:nvGraphicFramePr>
          <p:cNvPr id="3" name="Content Placeholder 3">
            <a:extLst>
              <a:ext uri="{FF2B5EF4-FFF2-40B4-BE49-F238E27FC236}">
                <a16:creationId xmlns:a16="http://schemas.microsoft.com/office/drawing/2014/main" id="{755B0B3C-FD8B-3819-8C1B-D7E47BC543FC}"/>
              </a:ext>
            </a:extLst>
          </p:cNvPr>
          <p:cNvGraphicFramePr>
            <a:graphicFrameLocks/>
          </p:cNvGraphicFramePr>
          <p:nvPr>
            <p:extLst>
              <p:ext uri="{D42A27DB-BD31-4B8C-83A1-F6EECF244321}">
                <p14:modId xmlns:p14="http://schemas.microsoft.com/office/powerpoint/2010/main" val="1097490310"/>
              </p:ext>
            </p:extLst>
          </p:nvPr>
        </p:nvGraphicFramePr>
        <p:xfrm>
          <a:off x="1117724" y="2072916"/>
          <a:ext cx="5570854" cy="4343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Content Placeholder 7">
            <a:extLst>
              <a:ext uri="{FF2B5EF4-FFF2-40B4-BE49-F238E27FC236}">
                <a16:creationId xmlns:a16="http://schemas.microsoft.com/office/drawing/2014/main" id="{B4A26286-6861-A741-9F8B-9C04E234969D}"/>
              </a:ext>
            </a:extLst>
          </p:cNvPr>
          <p:cNvPicPr>
            <a:picLocks noChangeAspect="1"/>
          </p:cNvPicPr>
          <p:nvPr/>
        </p:nvPicPr>
        <p:blipFill>
          <a:blip r:embed="rId9"/>
          <a:stretch>
            <a:fillRect/>
          </a:stretch>
        </p:blipFill>
        <p:spPr>
          <a:xfrm>
            <a:off x="7008909" y="2072916"/>
            <a:ext cx="3816498" cy="3290756"/>
          </a:xfrm>
          <a:prstGeom prst="rect">
            <a:avLst/>
          </a:prstGeom>
        </p:spPr>
      </p:pic>
    </p:spTree>
    <p:custDataLst>
      <p:tags r:id="rId1"/>
    </p:custDataLst>
    <p:extLst>
      <p:ext uri="{BB962C8B-B14F-4D97-AF65-F5344CB8AC3E}">
        <p14:creationId xmlns:p14="http://schemas.microsoft.com/office/powerpoint/2010/main" val="2154508617"/>
      </p:ext>
    </p:extLst>
  </p:cSld>
  <p:clrMapOvr>
    <a:masterClrMapping/>
  </p:clrMapOvr>
  <mc:AlternateContent xmlns:mc="http://schemas.openxmlformats.org/markup-compatibility/2006" xmlns:p14="http://schemas.microsoft.com/office/powerpoint/2010/main">
    <mc:Choice Requires="p14">
      <p:transition spd="slow" p14:dur="2000" advTm="68695"/>
    </mc:Choice>
    <mc:Fallback xmlns="">
      <p:transition spd="slow" advTm="686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F544C-6E6F-771D-2487-9324BCD61DD3}"/>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1855561-025D-C047-6378-0743F38D7422}"/>
              </a:ext>
            </a:extLst>
          </p:cNvPr>
          <p:cNvSpPr>
            <a:spLocks noGrp="1"/>
          </p:cNvSpPr>
          <p:nvPr>
            <p:ph type="title"/>
          </p:nvPr>
        </p:nvSpPr>
        <p:spPr>
          <a:xfrm>
            <a:off x="1011936" y="569905"/>
            <a:ext cx="10168128" cy="1179576"/>
          </a:xfrm>
        </p:spPr>
        <p:txBody>
          <a:bodyPr>
            <a:normAutofit/>
          </a:bodyPr>
          <a:lstStyle/>
          <a:p>
            <a:r>
              <a:rPr lang="en-US" dirty="0"/>
              <a:t>“Protein synthesis” is not a thing</a:t>
            </a:r>
          </a:p>
        </p:txBody>
      </p:sp>
      <p:pic>
        <p:nvPicPr>
          <p:cNvPr id="4" name="Picture 10" descr="IMG_5212">
            <a:extLst>
              <a:ext uri="{FF2B5EF4-FFF2-40B4-BE49-F238E27FC236}">
                <a16:creationId xmlns:a16="http://schemas.microsoft.com/office/drawing/2014/main" id="{2CFD34D9-57F2-5F77-D01E-8B13B3924A1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a:xfrm>
            <a:off x="4239903" y="2551339"/>
            <a:ext cx="2025591" cy="2700789"/>
          </a:xfrm>
          <a:prstGeom prst="rect">
            <a:avLst/>
          </a:prstGeom>
          <a:noFill/>
          <a:ln w="31750">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5" name="Picture 4">
            <a:extLst>
              <a:ext uri="{FF2B5EF4-FFF2-40B4-BE49-F238E27FC236}">
                <a16:creationId xmlns:a16="http://schemas.microsoft.com/office/drawing/2014/main" id="{0AA5F1D3-A73F-7006-2EFF-4F284650CE8F}"/>
              </a:ext>
            </a:extLst>
          </p:cNvPr>
          <p:cNvPicPr>
            <a:picLocks noChangeAspect="1"/>
          </p:cNvPicPr>
          <p:nvPr/>
        </p:nvPicPr>
        <p:blipFill>
          <a:blip r:embed="rId4"/>
          <a:stretch>
            <a:fillRect/>
          </a:stretch>
        </p:blipFill>
        <p:spPr>
          <a:xfrm rot="1494650">
            <a:off x="-171368" y="2517128"/>
            <a:ext cx="4272185" cy="2769213"/>
          </a:xfrm>
          <a:prstGeom prst="rect">
            <a:avLst/>
          </a:prstGeom>
        </p:spPr>
      </p:pic>
      <p:sp>
        <p:nvSpPr>
          <p:cNvPr id="6" name="TextBox 5">
            <a:extLst>
              <a:ext uri="{FF2B5EF4-FFF2-40B4-BE49-F238E27FC236}">
                <a16:creationId xmlns:a16="http://schemas.microsoft.com/office/drawing/2014/main" id="{F6B316DA-D81D-362D-A065-0D980B8E6334}"/>
              </a:ext>
            </a:extLst>
          </p:cNvPr>
          <p:cNvSpPr txBox="1"/>
          <p:nvPr/>
        </p:nvSpPr>
        <p:spPr>
          <a:xfrm>
            <a:off x="859462" y="5826429"/>
            <a:ext cx="5934638" cy="461665"/>
          </a:xfrm>
          <a:prstGeom prst="rect">
            <a:avLst/>
          </a:prstGeom>
          <a:noFill/>
        </p:spPr>
        <p:txBody>
          <a:bodyPr wrap="non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Muscle Protein Synthesis (FSR) = 2.8%/</a:t>
            </a:r>
            <a:r>
              <a:rPr lang="en-US" sz="2400" dirty="0" err="1">
                <a:latin typeface="Tahoma" panose="020B0604030504040204" pitchFamily="34" charset="0"/>
                <a:ea typeface="Tahoma" panose="020B0604030504040204" pitchFamily="34" charset="0"/>
                <a:cs typeface="Tahoma" panose="020B0604030504040204" pitchFamily="34" charset="0"/>
              </a:rPr>
              <a:t>hr</a:t>
            </a:r>
            <a:endParaRPr lang="en-US" sz="2400" dirty="0">
              <a:latin typeface="Tahoma" panose="020B0604030504040204" pitchFamily="34" charset="0"/>
              <a:ea typeface="Tahoma" panose="020B0604030504040204" pitchFamily="34" charset="0"/>
              <a:cs typeface="Tahoma" panose="020B0604030504040204" pitchFamily="34" charset="0"/>
            </a:endParaRPr>
          </a:p>
        </p:txBody>
      </p:sp>
      <p:pic>
        <p:nvPicPr>
          <p:cNvPr id="8" name="Picture 2" descr="Heatmap of differentially expressed genes. Rows indicate genes showing... |  Download Scientific Diagram">
            <a:extLst>
              <a:ext uri="{FF2B5EF4-FFF2-40B4-BE49-F238E27FC236}">
                <a16:creationId xmlns:a16="http://schemas.microsoft.com/office/drawing/2014/main" id="{EB127EF0-F18E-CF1E-BCF2-5CB5B55D9C6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471"/>
          <a:stretch>
            <a:fillRect/>
          </a:stretch>
        </p:blipFill>
        <p:spPr bwMode="auto">
          <a:xfrm>
            <a:off x="7168085" y="2163168"/>
            <a:ext cx="3743415" cy="427544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48828648"/>
      </p:ext>
    </p:extLst>
  </p:cSld>
  <p:clrMapOvr>
    <a:masterClrMapping/>
  </p:clrMapOvr>
  <mc:AlternateContent xmlns:mc="http://schemas.openxmlformats.org/markup-compatibility/2006" xmlns:p14="http://schemas.microsoft.com/office/powerpoint/2010/main">
    <mc:Choice Requires="p14">
      <p:transition spd="slow" p14:dur="2000" advTm="46633"/>
    </mc:Choice>
    <mc:Fallback xmlns="">
      <p:transition spd="slow" advTm="466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57207-7F4E-D661-27F5-2977BDA4954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4377D65-89F0-6292-9559-1D707193BDCB}"/>
              </a:ext>
            </a:extLst>
          </p:cNvPr>
          <p:cNvSpPr>
            <a:spLocks noGrp="1"/>
          </p:cNvSpPr>
          <p:nvPr>
            <p:ph type="title"/>
          </p:nvPr>
        </p:nvSpPr>
        <p:spPr>
          <a:xfrm>
            <a:off x="1011936" y="569905"/>
            <a:ext cx="10168128" cy="1179576"/>
          </a:xfrm>
        </p:spPr>
        <p:txBody>
          <a:bodyPr>
            <a:normAutofit/>
          </a:bodyPr>
          <a:lstStyle/>
          <a:p>
            <a:r>
              <a:rPr lang="en-US" dirty="0"/>
              <a:t>Protein turnover is heterogenous</a:t>
            </a:r>
          </a:p>
        </p:txBody>
      </p:sp>
      <p:pic>
        <p:nvPicPr>
          <p:cNvPr id="7" name="Picture 6">
            <a:extLst>
              <a:ext uri="{FF2B5EF4-FFF2-40B4-BE49-F238E27FC236}">
                <a16:creationId xmlns:a16="http://schemas.microsoft.com/office/drawing/2014/main" id="{1E16ED9E-1D4A-82E5-8B15-A37EBDA860C2}"/>
              </a:ext>
            </a:extLst>
          </p:cNvPr>
          <p:cNvPicPr>
            <a:picLocks noChangeAspect="1"/>
          </p:cNvPicPr>
          <p:nvPr/>
        </p:nvPicPr>
        <p:blipFill>
          <a:blip r:embed="rId2"/>
          <a:stretch>
            <a:fillRect/>
          </a:stretch>
        </p:blipFill>
        <p:spPr>
          <a:xfrm>
            <a:off x="1088940" y="2001618"/>
            <a:ext cx="9481431" cy="4058940"/>
          </a:xfrm>
          <a:prstGeom prst="rect">
            <a:avLst/>
          </a:prstGeom>
        </p:spPr>
      </p:pic>
      <p:pic>
        <p:nvPicPr>
          <p:cNvPr id="9" name="Picture 8">
            <a:extLst>
              <a:ext uri="{FF2B5EF4-FFF2-40B4-BE49-F238E27FC236}">
                <a16:creationId xmlns:a16="http://schemas.microsoft.com/office/drawing/2014/main" id="{C4321315-0A37-2775-4041-C98EE34BE526}"/>
              </a:ext>
            </a:extLst>
          </p:cNvPr>
          <p:cNvPicPr>
            <a:picLocks noChangeAspect="1"/>
          </p:cNvPicPr>
          <p:nvPr/>
        </p:nvPicPr>
        <p:blipFill>
          <a:blip r:embed="rId3"/>
          <a:stretch>
            <a:fillRect/>
          </a:stretch>
        </p:blipFill>
        <p:spPr>
          <a:xfrm>
            <a:off x="5507664" y="5872341"/>
            <a:ext cx="2122820" cy="880707"/>
          </a:xfrm>
          <a:prstGeom prst="rect">
            <a:avLst/>
          </a:prstGeom>
        </p:spPr>
      </p:pic>
    </p:spTree>
    <p:extLst>
      <p:ext uri="{BB962C8B-B14F-4D97-AF65-F5344CB8AC3E}">
        <p14:creationId xmlns:p14="http://schemas.microsoft.com/office/powerpoint/2010/main" val="922611789"/>
      </p:ext>
    </p:extLst>
  </p:cSld>
  <p:clrMapOvr>
    <a:masterClrMapping/>
  </p:clrMapOvr>
  <mc:AlternateContent xmlns:mc="http://schemas.openxmlformats.org/markup-compatibility/2006" xmlns:p14="http://schemas.microsoft.com/office/powerpoint/2010/main">
    <mc:Choice Requires="p14">
      <p:transition spd="slow" p14:dur="2000" advTm="34233"/>
    </mc:Choice>
    <mc:Fallback xmlns="">
      <p:transition spd="slow" advTm="3423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470E1-D65C-7227-D31D-06B7635C442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8F6DB2F-7B13-06A0-1441-BCA88E78D8FD}"/>
              </a:ext>
            </a:extLst>
          </p:cNvPr>
          <p:cNvSpPr>
            <a:spLocks noGrp="1"/>
          </p:cNvSpPr>
          <p:nvPr>
            <p:ph type="title"/>
          </p:nvPr>
        </p:nvSpPr>
        <p:spPr>
          <a:xfrm>
            <a:off x="1011936" y="569905"/>
            <a:ext cx="10168128" cy="1179576"/>
          </a:xfrm>
        </p:spPr>
        <p:txBody>
          <a:bodyPr>
            <a:normAutofit/>
          </a:bodyPr>
          <a:lstStyle/>
          <a:p>
            <a:r>
              <a:rPr lang="en-US" dirty="0"/>
              <a:t>Protein turnover is heterogenous</a:t>
            </a:r>
          </a:p>
        </p:txBody>
      </p:sp>
      <p:pic>
        <p:nvPicPr>
          <p:cNvPr id="3" name="Picture 2">
            <a:extLst>
              <a:ext uri="{FF2B5EF4-FFF2-40B4-BE49-F238E27FC236}">
                <a16:creationId xmlns:a16="http://schemas.microsoft.com/office/drawing/2014/main" id="{C0C1BCCD-AC7E-75F4-EB97-23D3DCFA736F}"/>
              </a:ext>
            </a:extLst>
          </p:cNvPr>
          <p:cNvPicPr>
            <a:picLocks noChangeAspect="1"/>
          </p:cNvPicPr>
          <p:nvPr/>
        </p:nvPicPr>
        <p:blipFill>
          <a:blip r:embed="rId2"/>
          <a:stretch>
            <a:fillRect/>
          </a:stretch>
        </p:blipFill>
        <p:spPr>
          <a:xfrm>
            <a:off x="2202337" y="2052530"/>
            <a:ext cx="7787326" cy="4805470"/>
          </a:xfrm>
          <a:prstGeom prst="rect">
            <a:avLst/>
          </a:prstGeom>
        </p:spPr>
      </p:pic>
      <p:pic>
        <p:nvPicPr>
          <p:cNvPr id="4" name="Picture 3">
            <a:extLst>
              <a:ext uri="{FF2B5EF4-FFF2-40B4-BE49-F238E27FC236}">
                <a16:creationId xmlns:a16="http://schemas.microsoft.com/office/drawing/2014/main" id="{C3F9B2B4-D2DA-D819-400E-67A19FBE6F81}"/>
              </a:ext>
            </a:extLst>
          </p:cNvPr>
          <p:cNvPicPr>
            <a:picLocks noChangeAspect="1"/>
          </p:cNvPicPr>
          <p:nvPr/>
        </p:nvPicPr>
        <p:blipFill>
          <a:blip r:embed="rId3"/>
          <a:stretch>
            <a:fillRect/>
          </a:stretch>
        </p:blipFill>
        <p:spPr>
          <a:xfrm>
            <a:off x="1403028" y="5341701"/>
            <a:ext cx="2982271" cy="946394"/>
          </a:xfrm>
          <a:prstGeom prst="rect">
            <a:avLst/>
          </a:prstGeom>
        </p:spPr>
      </p:pic>
    </p:spTree>
    <p:extLst>
      <p:ext uri="{BB962C8B-B14F-4D97-AF65-F5344CB8AC3E}">
        <p14:creationId xmlns:p14="http://schemas.microsoft.com/office/powerpoint/2010/main" val="711539424"/>
      </p:ext>
    </p:extLst>
  </p:cSld>
  <p:clrMapOvr>
    <a:masterClrMapping/>
  </p:clrMapOvr>
  <mc:AlternateContent xmlns:mc="http://schemas.openxmlformats.org/markup-compatibility/2006" xmlns:p14="http://schemas.microsoft.com/office/powerpoint/2010/main">
    <mc:Choice Requires="p14">
      <p:transition spd="slow" p14:dur="2000" advTm="58400"/>
    </mc:Choice>
    <mc:Fallback xmlns="">
      <p:transition spd="slow" advTm="584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24DFF-CEB6-26BF-C773-AED7A4033D4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5866703D-571A-F147-5041-3DD6168961D1}"/>
              </a:ext>
            </a:extLst>
          </p:cNvPr>
          <p:cNvSpPr>
            <a:spLocks noGrp="1"/>
          </p:cNvSpPr>
          <p:nvPr>
            <p:ph type="title"/>
          </p:nvPr>
        </p:nvSpPr>
        <p:spPr>
          <a:xfrm>
            <a:off x="1011936" y="569905"/>
            <a:ext cx="10168128" cy="1179576"/>
          </a:xfrm>
        </p:spPr>
        <p:txBody>
          <a:bodyPr>
            <a:normAutofit/>
          </a:bodyPr>
          <a:lstStyle/>
          <a:p>
            <a:r>
              <a:rPr lang="en-US" dirty="0"/>
              <a:t>Not all proteins fully renew</a:t>
            </a:r>
          </a:p>
        </p:txBody>
      </p:sp>
      <p:pic>
        <p:nvPicPr>
          <p:cNvPr id="5" name="Picture 4">
            <a:extLst>
              <a:ext uri="{FF2B5EF4-FFF2-40B4-BE49-F238E27FC236}">
                <a16:creationId xmlns:a16="http://schemas.microsoft.com/office/drawing/2014/main" id="{73AEE637-3A9A-8C4C-4743-8B7C2395DE0B}"/>
              </a:ext>
            </a:extLst>
          </p:cNvPr>
          <p:cNvPicPr>
            <a:picLocks noChangeAspect="1"/>
          </p:cNvPicPr>
          <p:nvPr/>
        </p:nvPicPr>
        <p:blipFill>
          <a:blip r:embed="rId3"/>
          <a:stretch>
            <a:fillRect/>
          </a:stretch>
        </p:blipFill>
        <p:spPr>
          <a:xfrm>
            <a:off x="1556890" y="2284804"/>
            <a:ext cx="8495414" cy="4256650"/>
          </a:xfrm>
          <a:prstGeom prst="rect">
            <a:avLst/>
          </a:prstGeom>
        </p:spPr>
      </p:pic>
    </p:spTree>
    <p:custDataLst>
      <p:tags r:id="rId1"/>
    </p:custDataLst>
    <p:extLst>
      <p:ext uri="{BB962C8B-B14F-4D97-AF65-F5344CB8AC3E}">
        <p14:creationId xmlns:p14="http://schemas.microsoft.com/office/powerpoint/2010/main" val="2398633452"/>
      </p:ext>
    </p:extLst>
  </p:cSld>
  <p:clrMapOvr>
    <a:masterClrMapping/>
  </p:clrMapOvr>
  <mc:AlternateContent xmlns:mc="http://schemas.openxmlformats.org/markup-compatibility/2006" xmlns:p14="http://schemas.microsoft.com/office/powerpoint/2010/main">
    <mc:Choice Requires="p14">
      <p:transition spd="slow" p14:dur="2000" advTm="79100"/>
    </mc:Choice>
    <mc:Fallback xmlns="">
      <p:transition spd="slow" advTm="791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EB58-C2DC-7CDF-7CA8-0EDF715B9D5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5102490A-C701-23D0-E268-67DC63B1C08E}"/>
              </a:ext>
            </a:extLst>
          </p:cNvPr>
          <p:cNvSpPr>
            <a:spLocks noGrp="1"/>
          </p:cNvSpPr>
          <p:nvPr>
            <p:ph type="title"/>
          </p:nvPr>
        </p:nvSpPr>
        <p:spPr>
          <a:xfrm>
            <a:off x="1011936" y="569905"/>
            <a:ext cx="10168128" cy="1179576"/>
          </a:xfrm>
        </p:spPr>
        <p:txBody>
          <a:bodyPr>
            <a:normAutofit/>
          </a:bodyPr>
          <a:lstStyle/>
          <a:p>
            <a:r>
              <a:rPr lang="en-US" dirty="0"/>
              <a:t>Not all proteins fully renew</a:t>
            </a:r>
          </a:p>
        </p:txBody>
      </p:sp>
      <p:pic>
        <p:nvPicPr>
          <p:cNvPr id="3" name="Picture 2" descr="Beta-Amyloid Plaques and Tau tangles in the Brain. In the Alzheimer’s affected brain, abnormal levels of the beta-amyloid protein clump together to form plaques (seen in brown) that collect between neurons and disrupt cell function. Abnormal collections of the tau protein accumulate and form tangles (seen in blue) within neurons, harming synaptic communication between nerve cells. CREDIT: National Institute on Aging, NIH.">
            <a:extLst>
              <a:ext uri="{FF2B5EF4-FFF2-40B4-BE49-F238E27FC236}">
                <a16:creationId xmlns:a16="http://schemas.microsoft.com/office/drawing/2014/main" id="{5555B960-BF2E-18DB-3003-F12395685F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43" r="1" b="2213"/>
          <a:stretch/>
        </p:blipFill>
        <p:spPr bwMode="auto">
          <a:xfrm>
            <a:off x="459275" y="2307484"/>
            <a:ext cx="5343760" cy="28418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C7825CC-BCAF-1F12-B19D-04C69D47324A}"/>
              </a:ext>
            </a:extLst>
          </p:cNvPr>
          <p:cNvPicPr>
            <a:picLocks noChangeAspect="1"/>
          </p:cNvPicPr>
          <p:nvPr/>
        </p:nvPicPr>
        <p:blipFill rotWithShape="1">
          <a:blip r:embed="rId3" cstate="screen">
            <a:extLst>
              <a:ext uri="{28A0092B-C50C-407E-A947-70E740481C1C}">
                <a14:useLocalDpi xmlns:a14="http://schemas.microsoft.com/office/drawing/2010/main"/>
              </a:ext>
            </a:extLst>
          </a:blip>
          <a:stretch/>
        </p:blipFill>
        <p:spPr>
          <a:xfrm>
            <a:off x="6030246" y="2487937"/>
            <a:ext cx="5575258" cy="2480989"/>
          </a:xfrm>
          <a:prstGeom prst="rect">
            <a:avLst/>
          </a:prstGeom>
        </p:spPr>
      </p:pic>
    </p:spTree>
    <p:extLst>
      <p:ext uri="{BB962C8B-B14F-4D97-AF65-F5344CB8AC3E}">
        <p14:creationId xmlns:p14="http://schemas.microsoft.com/office/powerpoint/2010/main" val="2697350438"/>
      </p:ext>
    </p:extLst>
  </p:cSld>
  <p:clrMapOvr>
    <a:masterClrMapping/>
  </p:clrMapOvr>
  <mc:AlternateContent xmlns:mc="http://schemas.openxmlformats.org/markup-compatibility/2006" xmlns:p14="http://schemas.microsoft.com/office/powerpoint/2010/main">
    <mc:Choice Requires="p14">
      <p:transition spd="slow" p14:dur="2000" advTm="42833"/>
    </mc:Choice>
    <mc:Fallback xmlns="">
      <p:transition spd="slow" advTm="42833"/>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0463BF-14D7-B5AB-CC2F-9637B8ABDEDD}"/>
              </a:ext>
            </a:extLst>
          </p:cNvPr>
          <p:cNvSpPr>
            <a:spLocks noGrp="1"/>
          </p:cNvSpPr>
          <p:nvPr>
            <p:ph type="title"/>
          </p:nvPr>
        </p:nvSpPr>
        <p:spPr/>
        <p:txBody>
          <a:bodyPr/>
          <a:lstStyle/>
          <a:p>
            <a:r>
              <a:rPr lang="en-US" dirty="0"/>
              <a:t>To say that ”protein turnover” increases or decreases with age or </a:t>
            </a:r>
            <a:r>
              <a:rPr lang="en-US" dirty="0" err="1"/>
              <a:t>gerotherpeutic</a:t>
            </a:r>
            <a:r>
              <a:rPr lang="en-US" dirty="0"/>
              <a:t> interventions is overly simplistic. </a:t>
            </a:r>
          </a:p>
        </p:txBody>
      </p:sp>
      <p:sp>
        <p:nvSpPr>
          <p:cNvPr id="5" name="Text Placeholder 4">
            <a:extLst>
              <a:ext uri="{FF2B5EF4-FFF2-40B4-BE49-F238E27FC236}">
                <a16:creationId xmlns:a16="http://schemas.microsoft.com/office/drawing/2014/main" id="{1D9BAF44-FC84-A858-A21E-1BB3A1FA1CAA}"/>
              </a:ext>
            </a:extLst>
          </p:cNvPr>
          <p:cNvSpPr>
            <a:spLocks noGrp="1"/>
          </p:cNvSpPr>
          <p:nvPr>
            <p:ph type="body" idx="1"/>
          </p:nvPr>
        </p:nvSpPr>
        <p:spPr/>
        <p:txBody>
          <a:bodyPr>
            <a:normAutofit lnSpcReduction="10000"/>
          </a:bodyPr>
          <a:lstStyle/>
          <a:p>
            <a:endParaRPr lang="en-US"/>
          </a:p>
        </p:txBody>
      </p:sp>
    </p:spTree>
    <p:extLst>
      <p:ext uri="{BB962C8B-B14F-4D97-AF65-F5344CB8AC3E}">
        <p14:creationId xmlns:p14="http://schemas.microsoft.com/office/powerpoint/2010/main" val="1018406721"/>
      </p:ext>
    </p:extLst>
  </p:cSld>
  <p:clrMapOvr>
    <a:masterClrMapping/>
  </p:clrMapOvr>
  <mc:AlternateContent xmlns:mc="http://schemas.openxmlformats.org/markup-compatibility/2006" xmlns:p14="http://schemas.microsoft.com/office/powerpoint/2010/main">
    <mc:Choice Requires="p14">
      <p:transition spd="slow" p14:dur="2000" advTm="19533"/>
    </mc:Choice>
    <mc:Fallback xmlns="">
      <p:transition spd="slow" advTm="19533"/>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5400"/>
              <a:buFont typeface="Tahoma"/>
              <a:buNone/>
            </a:pPr>
            <a:r>
              <a:rPr lang="en-US" dirty="0"/>
              <a:t>Understand how to target protein turnover to slow aging.</a:t>
            </a:r>
            <a:endParaRPr dirty="0"/>
          </a:p>
        </p:txBody>
      </p:sp>
      <p:sp>
        <p:nvSpPr>
          <p:cNvPr id="177" name="Google Shape;177;p9"/>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400"/>
              <a:buNone/>
            </a:pPr>
            <a:r>
              <a:rPr lang="en-US"/>
              <a:t>Objective 4</a:t>
            </a:r>
            <a:endParaRPr/>
          </a:p>
        </p:txBody>
      </p:sp>
    </p:spTree>
  </p:cSld>
  <p:clrMapOvr>
    <a:masterClrMapping/>
  </p:clrMapOvr>
  <mc:AlternateContent xmlns:mc="http://schemas.openxmlformats.org/markup-compatibility/2006" xmlns:p14="http://schemas.microsoft.com/office/powerpoint/2010/main">
    <mc:Choice Requires="p14">
      <p:transition spd="slow" p14:dur="2000" advTm="7866"/>
    </mc:Choice>
    <mc:Fallback xmlns="">
      <p:transition spd="slow" advTm="786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B129-E6E9-AFA9-F57C-5C2747372082}"/>
              </a:ext>
            </a:extLst>
          </p:cNvPr>
          <p:cNvSpPr>
            <a:spLocks noGrp="1"/>
          </p:cNvSpPr>
          <p:nvPr>
            <p:ph type="title"/>
          </p:nvPr>
        </p:nvSpPr>
        <p:spPr/>
        <p:txBody>
          <a:bodyPr/>
          <a:lstStyle/>
          <a:p>
            <a:r>
              <a:rPr lang="en-US" dirty="0"/>
              <a:t>Turnover and proteostasis</a:t>
            </a:r>
          </a:p>
        </p:txBody>
      </p:sp>
      <p:pic>
        <p:nvPicPr>
          <p:cNvPr id="4" name="Picture 3">
            <a:extLst>
              <a:ext uri="{FF2B5EF4-FFF2-40B4-BE49-F238E27FC236}">
                <a16:creationId xmlns:a16="http://schemas.microsoft.com/office/drawing/2014/main" id="{6D94B3FB-649E-A451-F0DF-81AC39F1EA32}"/>
              </a:ext>
            </a:extLst>
          </p:cNvPr>
          <p:cNvPicPr>
            <a:picLocks noChangeAspect="1"/>
          </p:cNvPicPr>
          <p:nvPr/>
        </p:nvPicPr>
        <p:blipFill>
          <a:blip r:embed="rId2"/>
          <a:stretch>
            <a:fillRect/>
          </a:stretch>
        </p:blipFill>
        <p:spPr>
          <a:xfrm>
            <a:off x="3406485" y="2041166"/>
            <a:ext cx="5379030" cy="4734538"/>
          </a:xfrm>
          <a:prstGeom prst="rect">
            <a:avLst/>
          </a:prstGeom>
        </p:spPr>
      </p:pic>
    </p:spTree>
    <p:extLst>
      <p:ext uri="{BB962C8B-B14F-4D97-AF65-F5344CB8AC3E}">
        <p14:creationId xmlns:p14="http://schemas.microsoft.com/office/powerpoint/2010/main" val="2586829847"/>
      </p:ext>
    </p:extLst>
  </p:cSld>
  <p:clrMapOvr>
    <a:masterClrMapping/>
  </p:clrMapOvr>
  <mc:AlternateContent xmlns:mc="http://schemas.openxmlformats.org/markup-compatibility/2006" xmlns:p14="http://schemas.microsoft.com/office/powerpoint/2010/main">
    <mc:Choice Requires="p14">
      <p:transition spd="slow" p14:dur="2000" advTm="61273"/>
    </mc:Choice>
    <mc:Fallback xmlns="">
      <p:transition spd="slow" advTm="6127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11DE2A8B-6BEA-52A0-BEF2-96A7745C8503}"/>
            </a:ext>
          </a:extLst>
        </p:cNvPr>
        <p:cNvGrpSpPr/>
        <p:nvPr/>
      </p:nvGrpSpPr>
      <p:grpSpPr>
        <a:xfrm>
          <a:off x="0" y="0"/>
          <a:ext cx="0" cy="0"/>
          <a:chOff x="0" y="0"/>
          <a:chExt cx="0" cy="0"/>
        </a:xfrm>
      </p:grpSpPr>
      <p:sp>
        <p:nvSpPr>
          <p:cNvPr id="135" name="Google Shape;135;p3">
            <a:extLst>
              <a:ext uri="{FF2B5EF4-FFF2-40B4-BE49-F238E27FC236}">
                <a16:creationId xmlns:a16="http://schemas.microsoft.com/office/drawing/2014/main" id="{1F7E2653-B1A0-583A-B598-535DDAB128A3}"/>
              </a:ext>
            </a:extLst>
          </p:cNvPr>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200"/>
              <a:buFont typeface="Tahoma"/>
              <a:buNone/>
            </a:pPr>
            <a:r>
              <a:rPr lang="en-US" sz="5200" dirty="0">
                <a:latin typeface="Tahoma"/>
                <a:ea typeface="Tahoma"/>
                <a:cs typeface="Tahoma"/>
                <a:sym typeface="Tahoma"/>
              </a:rPr>
              <a:t>Learning Objectives (</a:t>
            </a:r>
            <a:r>
              <a:rPr lang="en-US" sz="5200" dirty="0" err="1">
                <a:latin typeface="Tahoma"/>
                <a:ea typeface="Tahoma"/>
                <a:cs typeface="Tahoma"/>
                <a:sym typeface="Tahoma"/>
              </a:rPr>
              <a:t>revisted</a:t>
            </a:r>
            <a:r>
              <a:rPr lang="en-US" sz="5200" dirty="0">
                <a:latin typeface="Tahoma"/>
                <a:ea typeface="Tahoma"/>
                <a:cs typeface="Tahoma"/>
                <a:sym typeface="Tahoma"/>
              </a:rPr>
              <a:t>)</a:t>
            </a:r>
            <a:endParaRPr dirty="0"/>
          </a:p>
        </p:txBody>
      </p:sp>
      <p:sp>
        <p:nvSpPr>
          <p:cNvPr id="136" name="Google Shape;136;p3">
            <a:extLst>
              <a:ext uri="{FF2B5EF4-FFF2-40B4-BE49-F238E27FC236}">
                <a16:creationId xmlns:a16="http://schemas.microsoft.com/office/drawing/2014/main" id="{8CAEFA40-7BB4-8409-5B73-DD1D94A53749}"/>
              </a:ext>
            </a:extLst>
          </p:cNvPr>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342900" lvl="0" indent="-342900">
              <a:spcBef>
                <a:spcPts val="0"/>
              </a:spcBef>
              <a:buSzPts val="2400"/>
              <a:buFont typeface="Arial" panose="020B0604020202020204" pitchFamily="34" charset="0"/>
              <a:buChar char="•"/>
            </a:pPr>
            <a:r>
              <a:rPr lang="en-US" sz="2400" dirty="0"/>
              <a:t>To understand the concept of metabolic flux.</a:t>
            </a:r>
          </a:p>
          <a:p>
            <a:pPr marL="342900" lvl="0" indent="-342900">
              <a:spcBef>
                <a:spcPts val="0"/>
              </a:spcBef>
              <a:buSzPts val="2400"/>
              <a:buFont typeface="Arial" panose="020B0604020202020204" pitchFamily="34" charset="0"/>
              <a:buChar char="•"/>
            </a:pPr>
            <a:r>
              <a:rPr lang="en-US" sz="2400" dirty="0"/>
              <a:t>To understand the limitations of snapshots compared to moving pictures. </a:t>
            </a:r>
          </a:p>
          <a:p>
            <a:pPr marL="342900" lvl="0" indent="-342900">
              <a:spcBef>
                <a:spcPts val="0"/>
              </a:spcBef>
              <a:buSzPts val="2400"/>
              <a:buFont typeface="Arial" panose="020B0604020202020204" pitchFamily="34" charset="0"/>
              <a:buChar char="•"/>
            </a:pPr>
            <a:r>
              <a:rPr lang="en-US" sz="2400" dirty="0"/>
              <a:t>Describe one approach for measuring flux.</a:t>
            </a:r>
          </a:p>
          <a:p>
            <a:pPr marL="342900" lvl="0" indent="-342900">
              <a:spcBef>
                <a:spcPts val="0"/>
              </a:spcBef>
              <a:buSzPts val="2400"/>
              <a:buFont typeface="Arial" panose="020B0604020202020204" pitchFamily="34" charset="0"/>
              <a:buChar char="•"/>
            </a:pPr>
            <a:r>
              <a:rPr lang="en-US" sz="2400" dirty="0"/>
              <a:t>To understand important factors in the flux (turnover) of protein.</a:t>
            </a:r>
          </a:p>
          <a:p>
            <a:pPr marL="342900" lvl="0" indent="-342900">
              <a:spcBef>
                <a:spcPts val="0"/>
              </a:spcBef>
              <a:buSzPts val="2400"/>
              <a:buFont typeface="Arial" panose="020B0604020202020204" pitchFamily="34" charset="0"/>
              <a:buChar char="•"/>
            </a:pPr>
            <a:r>
              <a:rPr lang="en-US" sz="2400" dirty="0"/>
              <a:t>Understand how to target protein turnover to slow aging.</a:t>
            </a:r>
          </a:p>
          <a:p>
            <a:pPr marL="342900" lvl="0" indent="-342900" algn="l" rtl="0">
              <a:lnSpc>
                <a:spcPct val="110000"/>
              </a:lnSpc>
              <a:spcBef>
                <a:spcPts val="0"/>
              </a:spcBef>
              <a:spcAft>
                <a:spcPts val="0"/>
              </a:spcAft>
              <a:buClr>
                <a:schemeClr val="dk1"/>
              </a:buClr>
              <a:buSzPts val="2400"/>
              <a:buFont typeface="Arial" panose="020B0604020202020204" pitchFamily="34" charset="0"/>
              <a:buChar char="•"/>
            </a:pPr>
            <a:endParaRPr lang="en-US" sz="2400" dirty="0"/>
          </a:p>
          <a:p>
            <a:pPr marL="285750" lvl="0" indent="-285750" algn="l" rtl="0">
              <a:lnSpc>
                <a:spcPct val="110000"/>
              </a:lnSpc>
              <a:spcBef>
                <a:spcPts val="0"/>
              </a:spcBef>
              <a:spcAft>
                <a:spcPts val="0"/>
              </a:spcAft>
              <a:buClr>
                <a:schemeClr val="dk1"/>
              </a:buClr>
              <a:buSzPts val="2400"/>
              <a:buFont typeface="Arial" panose="020B0604020202020204" pitchFamily="34" charset="0"/>
              <a:buChar char="•"/>
            </a:pPr>
            <a:endParaRPr dirty="0"/>
          </a:p>
          <a:p>
            <a:pPr marL="0" lvl="0" indent="0" algn="l" rtl="0">
              <a:lnSpc>
                <a:spcPct val="110000"/>
              </a:lnSpc>
              <a:spcBef>
                <a:spcPts val="1000"/>
              </a:spcBef>
              <a:spcAft>
                <a:spcPts val="0"/>
              </a:spcAft>
              <a:buClr>
                <a:schemeClr val="dk1"/>
              </a:buClr>
              <a:buSzPts val="1800"/>
              <a:buNone/>
            </a:pPr>
            <a:endParaRPr sz="1800" dirty="0"/>
          </a:p>
          <a:p>
            <a:pPr marL="228600" lvl="0" indent="-228600" algn="l" rtl="0">
              <a:lnSpc>
                <a:spcPct val="110000"/>
              </a:lnSpc>
              <a:spcBef>
                <a:spcPts val="1000"/>
              </a:spcBef>
              <a:spcAft>
                <a:spcPts val="0"/>
              </a:spcAft>
              <a:buClr>
                <a:schemeClr val="dk1"/>
              </a:buClr>
              <a:buSzPts val="1800"/>
              <a:buNone/>
            </a:pPr>
            <a:endParaRPr dirty="0"/>
          </a:p>
        </p:txBody>
      </p:sp>
    </p:spTree>
    <p:extLst>
      <p:ext uri="{BB962C8B-B14F-4D97-AF65-F5344CB8AC3E}">
        <p14:creationId xmlns:p14="http://schemas.microsoft.com/office/powerpoint/2010/main" val="193778965"/>
      </p:ext>
    </p:extLst>
  </p:cSld>
  <p:clrMapOvr>
    <a:masterClrMapping/>
  </p:clrMapOvr>
  <mc:AlternateContent xmlns:mc="http://schemas.openxmlformats.org/markup-compatibility/2006" xmlns:p14="http://schemas.microsoft.com/office/powerpoint/2010/main">
    <mc:Choice Requires="p14">
      <p:transition spd="slow" p14:dur="2000" advTm="41266"/>
    </mc:Choice>
    <mc:Fallback xmlns="">
      <p:transition spd="slow" advTm="4126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27F9A-AB36-C6E6-9371-52560137F57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B8A2AC7-ED23-9CA1-25A4-8F4E47E9BE07}"/>
              </a:ext>
            </a:extLst>
          </p:cNvPr>
          <p:cNvGrpSpPr/>
          <p:nvPr/>
        </p:nvGrpSpPr>
        <p:grpSpPr>
          <a:xfrm>
            <a:off x="2422883" y="1108600"/>
            <a:ext cx="1038367" cy="117396"/>
            <a:chOff x="0" y="0"/>
            <a:chExt cx="812800" cy="91894"/>
          </a:xfrm>
        </p:grpSpPr>
        <p:sp>
          <p:nvSpPr>
            <p:cNvPr id="3" name="Freeform 3">
              <a:extLst>
                <a:ext uri="{FF2B5EF4-FFF2-40B4-BE49-F238E27FC236}">
                  <a16:creationId xmlns:a16="http://schemas.microsoft.com/office/drawing/2014/main" id="{329719CC-685B-BB38-BCD5-D3A108575B20}"/>
                </a:ext>
              </a:extLst>
            </p:cNvPr>
            <p:cNvSpPr/>
            <p:nvPr/>
          </p:nvSpPr>
          <p:spPr>
            <a:xfrm>
              <a:off x="0" y="0"/>
              <a:ext cx="812800" cy="91894"/>
            </a:xfrm>
            <a:custGeom>
              <a:avLst/>
              <a:gdLst/>
              <a:ahLst/>
              <a:cxnLst/>
              <a:rect l="l" t="t" r="r" b="b"/>
              <a:pathLst>
                <a:path w="812800" h="91894">
                  <a:moveTo>
                    <a:pt x="0" y="0"/>
                  </a:moveTo>
                  <a:lnTo>
                    <a:pt x="812800" y="0"/>
                  </a:lnTo>
                  <a:lnTo>
                    <a:pt x="812800" y="91894"/>
                  </a:lnTo>
                  <a:lnTo>
                    <a:pt x="0" y="91894"/>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39577962-5FD7-B673-CA8B-D97FE17F0024}"/>
                </a:ext>
              </a:extLst>
            </p:cNvPr>
            <p:cNvSpPr txBox="1"/>
            <p:nvPr/>
          </p:nvSpPr>
          <p:spPr>
            <a:xfrm>
              <a:off x="0" y="-19050"/>
              <a:ext cx="812800" cy="110944"/>
            </a:xfrm>
            <a:prstGeom prst="rect">
              <a:avLst/>
            </a:prstGeom>
          </p:spPr>
          <p:txBody>
            <a:bodyPr lIns="33867" tIns="33867" rIns="33867" bIns="33867" rtlCol="0" anchor="ctr"/>
            <a:lstStyle/>
            <a:p>
              <a:pPr marL="0" marR="0" lvl="0" indent="0" algn="ctr" defTabSz="609630" rtl="0" eaLnBrk="1" fontAlgn="auto" latinLnBrk="0" hangingPunct="1">
                <a:lnSpc>
                  <a:spcPts val="42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00333A1A-7257-79FD-DEFB-F41633FAA16E}"/>
              </a:ext>
            </a:extLst>
          </p:cNvPr>
          <p:cNvSpPr/>
          <p:nvPr/>
        </p:nvSpPr>
        <p:spPr>
          <a:xfrm rot="5270767">
            <a:off x="-2429186" y="1321973"/>
            <a:ext cx="6911977" cy="4184525"/>
          </a:xfrm>
          <a:custGeom>
            <a:avLst/>
            <a:gdLst/>
            <a:ahLst/>
            <a:cxnLst/>
            <a:rect l="l" t="t" r="r" b="b"/>
            <a:pathLst>
              <a:path w="10367966" h="6276788">
                <a:moveTo>
                  <a:pt x="0" y="0"/>
                </a:moveTo>
                <a:lnTo>
                  <a:pt x="10367967" y="0"/>
                </a:lnTo>
                <a:lnTo>
                  <a:pt x="10367967" y="6276788"/>
                </a:lnTo>
                <a:lnTo>
                  <a:pt x="0" y="6276788"/>
                </a:lnTo>
                <a:lnTo>
                  <a:pt x="0" y="0"/>
                </a:lnTo>
                <a:close/>
              </a:path>
            </a:pathLst>
          </a:custGeom>
          <a:blipFill>
            <a:blip r:embed="rId2"/>
            <a:stretch>
              <a:fillRect t="-2289" b="-3345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2C38087-801E-70C6-9C75-36DF251795DC}"/>
              </a:ext>
            </a:extLst>
          </p:cNvPr>
          <p:cNvSpPr/>
          <p:nvPr/>
        </p:nvSpPr>
        <p:spPr>
          <a:xfrm flipV="1">
            <a:off x="8869712" y="6172200"/>
            <a:ext cx="5272976" cy="2605729"/>
          </a:xfrm>
          <a:custGeom>
            <a:avLst/>
            <a:gdLst/>
            <a:ahLst/>
            <a:cxnLst/>
            <a:rect l="l" t="t" r="r" b="b"/>
            <a:pathLst>
              <a:path w="7909464" h="3908593">
                <a:moveTo>
                  <a:pt x="0" y="3908593"/>
                </a:moveTo>
                <a:lnTo>
                  <a:pt x="7909464" y="3908593"/>
                </a:lnTo>
                <a:lnTo>
                  <a:pt x="7909464"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FF2B5EF4-FFF2-40B4-BE49-F238E27FC236}">
                <a16:creationId xmlns:a16="http://schemas.microsoft.com/office/drawing/2014/main" id="{BED5CA6A-B2DF-04C7-55AC-E8FCA36544EC}"/>
              </a:ext>
            </a:extLst>
          </p:cNvPr>
          <p:cNvGrpSpPr/>
          <p:nvPr/>
        </p:nvGrpSpPr>
        <p:grpSpPr>
          <a:xfrm>
            <a:off x="7712973" y="2334831"/>
            <a:ext cx="4432249" cy="3457155"/>
            <a:chOff x="0" y="0"/>
            <a:chExt cx="8864498" cy="6914309"/>
          </a:xfrm>
        </p:grpSpPr>
        <p:sp>
          <p:nvSpPr>
            <p:cNvPr id="8" name="Freeform 8">
              <a:extLst>
                <a:ext uri="{FF2B5EF4-FFF2-40B4-BE49-F238E27FC236}">
                  <a16:creationId xmlns:a16="http://schemas.microsoft.com/office/drawing/2014/main" id="{5D4A0863-5144-A2F4-ED04-04AF53067C46}"/>
                </a:ext>
              </a:extLst>
            </p:cNvPr>
            <p:cNvSpPr/>
            <p:nvPr/>
          </p:nvSpPr>
          <p:spPr>
            <a:xfrm>
              <a:off x="0" y="0"/>
              <a:ext cx="8864498" cy="6914309"/>
            </a:xfrm>
            <a:custGeom>
              <a:avLst/>
              <a:gdLst/>
              <a:ahLst/>
              <a:cxnLst/>
              <a:rect l="l" t="t" r="r" b="b"/>
              <a:pathLst>
                <a:path w="8864498" h="6914309">
                  <a:moveTo>
                    <a:pt x="0" y="0"/>
                  </a:moveTo>
                  <a:lnTo>
                    <a:pt x="8864498" y="0"/>
                  </a:lnTo>
                  <a:lnTo>
                    <a:pt x="8864498" y="6914309"/>
                  </a:lnTo>
                  <a:lnTo>
                    <a:pt x="0" y="6914309"/>
                  </a:lnTo>
                  <a:lnTo>
                    <a:pt x="0" y="0"/>
                  </a:lnTo>
                  <a:close/>
                </a:path>
              </a:pathLst>
            </a:custGeom>
            <a:blipFill>
              <a:blip>
                <a:alphaModFix amt="76000"/>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2BA0009E-F0E1-39FF-3498-CE5ADA08E6BA}"/>
                </a:ext>
              </a:extLst>
            </p:cNvPr>
            <p:cNvSpPr/>
            <p:nvPr/>
          </p:nvSpPr>
          <p:spPr>
            <a:xfrm>
              <a:off x="2103116" y="3742672"/>
              <a:ext cx="643629" cy="1853381"/>
            </a:xfrm>
            <a:custGeom>
              <a:avLst/>
              <a:gdLst/>
              <a:ahLst/>
              <a:cxnLst/>
              <a:rect l="l" t="t" r="r" b="b"/>
              <a:pathLst>
                <a:path w="643629" h="1853381">
                  <a:moveTo>
                    <a:pt x="0" y="0"/>
                  </a:moveTo>
                  <a:lnTo>
                    <a:pt x="643629" y="0"/>
                  </a:lnTo>
                  <a:lnTo>
                    <a:pt x="643629" y="1853381"/>
                  </a:lnTo>
                  <a:lnTo>
                    <a:pt x="0" y="1853381"/>
                  </a:lnTo>
                  <a:lnTo>
                    <a:pt x="0" y="0"/>
                  </a:lnTo>
                  <a:close/>
                </a:path>
              </a:pathLst>
            </a:custGeom>
            <a:blipFill>
              <a:blip>
                <a:alphaModFix amt="53199"/>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5AAD916D-96E0-F7EC-AFAD-9DBA17679CFD}"/>
                </a:ext>
              </a:extLst>
            </p:cNvPr>
            <p:cNvSpPr/>
            <p:nvPr/>
          </p:nvSpPr>
          <p:spPr>
            <a:xfrm>
              <a:off x="4103462" y="2446973"/>
              <a:ext cx="1105399" cy="1543070"/>
            </a:xfrm>
            <a:custGeom>
              <a:avLst/>
              <a:gdLst/>
              <a:ahLst/>
              <a:cxnLst/>
              <a:rect l="l" t="t" r="r" b="b"/>
              <a:pathLst>
                <a:path w="1105399" h="1543070">
                  <a:moveTo>
                    <a:pt x="0" y="0"/>
                  </a:moveTo>
                  <a:lnTo>
                    <a:pt x="1105399" y="0"/>
                  </a:lnTo>
                  <a:lnTo>
                    <a:pt x="1105399" y="1543070"/>
                  </a:lnTo>
                  <a:lnTo>
                    <a:pt x="0" y="1543070"/>
                  </a:lnTo>
                  <a:lnTo>
                    <a:pt x="0" y="0"/>
                  </a:lnTo>
                  <a:close/>
                </a:path>
              </a:pathLst>
            </a:custGeom>
            <a:blipFill>
              <a:blip r:embed="rId6">
                <a:alphaModFix amt="54720"/>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C8E8D7B3-AFEF-6D66-9811-9C84B24D69F5}"/>
                </a:ext>
              </a:extLst>
            </p:cNvPr>
            <p:cNvSpPr/>
            <p:nvPr/>
          </p:nvSpPr>
          <p:spPr>
            <a:xfrm>
              <a:off x="6565578" y="3742672"/>
              <a:ext cx="1439070" cy="1425988"/>
            </a:xfrm>
            <a:custGeom>
              <a:avLst/>
              <a:gdLst/>
              <a:ahLst/>
              <a:cxnLst/>
              <a:rect l="l" t="t" r="r" b="b"/>
              <a:pathLst>
                <a:path w="1439070" h="1425988">
                  <a:moveTo>
                    <a:pt x="0" y="0"/>
                  </a:moveTo>
                  <a:lnTo>
                    <a:pt x="1439070" y="0"/>
                  </a:lnTo>
                  <a:lnTo>
                    <a:pt x="1439070" y="1425988"/>
                  </a:lnTo>
                  <a:lnTo>
                    <a:pt x="0" y="1425988"/>
                  </a:lnTo>
                  <a:lnTo>
                    <a:pt x="0" y="0"/>
                  </a:lnTo>
                  <a:close/>
                </a:path>
              </a:pathLst>
            </a:custGeom>
            <a:blipFill>
              <a:blip>
                <a:alphaModFix amt="76000"/>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6C73C63C-F9FA-64B1-04CE-977ACADA3C34}"/>
                </a:ext>
              </a:extLst>
            </p:cNvPr>
            <p:cNvSpPr/>
            <p:nvPr/>
          </p:nvSpPr>
          <p:spPr>
            <a:xfrm>
              <a:off x="1880470" y="1207123"/>
              <a:ext cx="1088922" cy="958251"/>
            </a:xfrm>
            <a:custGeom>
              <a:avLst/>
              <a:gdLst/>
              <a:ahLst/>
              <a:cxnLst/>
              <a:rect l="l" t="t" r="r" b="b"/>
              <a:pathLst>
                <a:path w="1088922" h="958251">
                  <a:moveTo>
                    <a:pt x="0" y="0"/>
                  </a:moveTo>
                  <a:lnTo>
                    <a:pt x="1088921" y="0"/>
                  </a:lnTo>
                  <a:lnTo>
                    <a:pt x="1088921" y="958251"/>
                  </a:lnTo>
                  <a:lnTo>
                    <a:pt x="0" y="958251"/>
                  </a:lnTo>
                  <a:lnTo>
                    <a:pt x="0" y="0"/>
                  </a:lnTo>
                  <a:close/>
                </a:path>
              </a:pathLst>
            </a:custGeom>
            <a:blipFill>
              <a:blip>
                <a:alphaModFix amt="76000"/>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92666ED9-E38C-9174-F54D-551BDF511E00}"/>
                </a:ext>
              </a:extLst>
            </p:cNvPr>
            <p:cNvSpPr/>
            <p:nvPr/>
          </p:nvSpPr>
          <p:spPr>
            <a:xfrm>
              <a:off x="1631322" y="2088399"/>
              <a:ext cx="1587217" cy="617031"/>
            </a:xfrm>
            <a:custGeom>
              <a:avLst/>
              <a:gdLst/>
              <a:ahLst/>
              <a:cxnLst/>
              <a:rect l="l" t="t" r="r" b="b"/>
              <a:pathLst>
                <a:path w="1587217" h="617031">
                  <a:moveTo>
                    <a:pt x="0" y="0"/>
                  </a:moveTo>
                  <a:lnTo>
                    <a:pt x="1587217" y="0"/>
                  </a:lnTo>
                  <a:lnTo>
                    <a:pt x="1587217" y="617030"/>
                  </a:lnTo>
                  <a:lnTo>
                    <a:pt x="0" y="617030"/>
                  </a:lnTo>
                  <a:lnTo>
                    <a:pt x="0" y="0"/>
                  </a:lnTo>
                  <a:close/>
                </a:path>
              </a:pathLst>
            </a:custGeom>
            <a:blipFill>
              <a:blip>
                <a:alphaModFix amt="76000"/>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CD802C20-BC6C-BF3F-B0A6-5D5B3246B236}"/>
              </a:ext>
            </a:extLst>
          </p:cNvPr>
          <p:cNvSpPr/>
          <p:nvPr/>
        </p:nvSpPr>
        <p:spPr>
          <a:xfrm>
            <a:off x="4927756" y="-112243"/>
            <a:ext cx="2678745" cy="798043"/>
          </a:xfrm>
          <a:custGeom>
            <a:avLst/>
            <a:gdLst/>
            <a:ahLst/>
            <a:cxnLst/>
            <a:rect l="l" t="t" r="r" b="b"/>
            <a:pathLst>
              <a:path w="4018117" h="1197064">
                <a:moveTo>
                  <a:pt x="0" y="0"/>
                </a:moveTo>
                <a:lnTo>
                  <a:pt x="4018117" y="0"/>
                </a:lnTo>
                <a:lnTo>
                  <a:pt x="4018117" y="1197064"/>
                </a:lnTo>
                <a:lnTo>
                  <a:pt x="0" y="1197064"/>
                </a:lnTo>
                <a:lnTo>
                  <a:pt x="0" y="0"/>
                </a:lnTo>
                <a:close/>
              </a:path>
            </a:pathLst>
          </a:custGeom>
          <a:blipFill>
            <a:blip>
              <a:alphaModFix amt="24000"/>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A036D8C-5B45-E7AC-7E24-883E0C0EFA5C}"/>
              </a:ext>
            </a:extLst>
          </p:cNvPr>
          <p:cNvSpPr txBox="1"/>
          <p:nvPr/>
        </p:nvSpPr>
        <p:spPr>
          <a:xfrm>
            <a:off x="1466594" y="2636372"/>
            <a:ext cx="6410116" cy="1846659"/>
          </a:xfrm>
          <a:prstGeom prst="rect">
            <a:avLst/>
          </a:prstGeom>
        </p:spPr>
        <p:txBody>
          <a:bodyPr lIns="0" tIns="0" rIns="0" bIns="0" rtlCol="0" anchor="t">
            <a:spAutoFit/>
          </a:bodyPr>
          <a:lstStyle/>
          <a:p>
            <a:pPr marL="0" marR="0" lvl="0" indent="0" algn="l" defTabSz="609630" rtl="0" eaLnBrk="1" fontAlgn="auto" latinLnBrk="0" hangingPunct="1">
              <a:lnSpc>
                <a:spcPts val="4840"/>
              </a:lnSpc>
              <a:spcBef>
                <a:spcPct val="0"/>
              </a:spcBef>
              <a:spcAft>
                <a:spcPts val="0"/>
              </a:spcAft>
              <a:buClrTx/>
              <a:buSzTx/>
              <a:buFontTx/>
              <a:buNone/>
              <a:tabLst/>
              <a:defRPr/>
            </a:pPr>
            <a: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t>Energy and Metabolism:</a:t>
            </a:r>
            <a:b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br>
            <a:r>
              <a:rPr kumimoji="0" lang="en-US" sz="4360" b="1" i="0" u="none" strike="noStrike" kern="1200" cap="none" spc="0" normalizeH="0" baseline="0" noProof="0" dirty="0">
                <a:ln>
                  <a:noFill/>
                </a:ln>
                <a:solidFill>
                  <a:srgbClr val="041852"/>
                </a:solidFill>
                <a:effectLst/>
                <a:uLnTx/>
                <a:uFillTx/>
                <a:latin typeface="Myriad Bold"/>
                <a:ea typeface="Myriad Bold"/>
                <a:cs typeface="Myriad Bold"/>
                <a:sym typeface="Myriad Bold"/>
              </a:rPr>
              <a:t>Metabolic Flux and Protein Metabolism</a:t>
            </a:r>
          </a:p>
        </p:txBody>
      </p:sp>
      <p:sp>
        <p:nvSpPr>
          <p:cNvPr id="16" name="Freeform 16">
            <a:extLst>
              <a:ext uri="{FF2B5EF4-FFF2-40B4-BE49-F238E27FC236}">
                <a16:creationId xmlns:a16="http://schemas.microsoft.com/office/drawing/2014/main" id="{013866D3-24F7-3D95-7296-1BD6697031A9}"/>
              </a:ext>
            </a:extLst>
          </p:cNvPr>
          <p:cNvSpPr/>
          <p:nvPr/>
        </p:nvSpPr>
        <p:spPr>
          <a:xfrm rot="2107971">
            <a:off x="-2009595" y="5114854"/>
            <a:ext cx="5728340" cy="1842616"/>
          </a:xfrm>
          <a:custGeom>
            <a:avLst/>
            <a:gdLst/>
            <a:ahLst/>
            <a:cxnLst/>
            <a:rect l="l" t="t" r="r" b="b"/>
            <a:pathLst>
              <a:path w="8592510" h="2763924">
                <a:moveTo>
                  <a:pt x="0" y="0"/>
                </a:moveTo>
                <a:lnTo>
                  <a:pt x="8592509" y="0"/>
                </a:lnTo>
                <a:lnTo>
                  <a:pt x="8592509" y="2763924"/>
                </a:lnTo>
                <a:lnTo>
                  <a:pt x="0" y="2763924"/>
                </a:lnTo>
                <a:lnTo>
                  <a:pt x="0" y="0"/>
                </a:lnTo>
                <a:close/>
              </a:path>
            </a:pathLst>
          </a:custGeom>
          <a:blipFill>
            <a:blip>
              <a:alphaModFix amt="4700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a:extLst>
              <a:ext uri="{FF2B5EF4-FFF2-40B4-BE49-F238E27FC236}">
                <a16:creationId xmlns:a16="http://schemas.microsoft.com/office/drawing/2014/main" id="{4291F627-3548-1182-23A9-113A66B6A6FC}"/>
              </a:ext>
            </a:extLst>
          </p:cNvPr>
          <p:cNvSpPr/>
          <p:nvPr/>
        </p:nvSpPr>
        <p:spPr>
          <a:xfrm rot="2700000" flipV="1">
            <a:off x="419953" y="6038180"/>
            <a:ext cx="5272976" cy="2605729"/>
          </a:xfrm>
          <a:custGeom>
            <a:avLst/>
            <a:gdLst/>
            <a:ahLst/>
            <a:cxnLst/>
            <a:rect l="l" t="t" r="r" b="b"/>
            <a:pathLst>
              <a:path w="7909464" h="3908593">
                <a:moveTo>
                  <a:pt x="0" y="3908593"/>
                </a:moveTo>
                <a:lnTo>
                  <a:pt x="7909463" y="3908593"/>
                </a:lnTo>
                <a:lnTo>
                  <a:pt x="7909463" y="0"/>
                </a:lnTo>
                <a:lnTo>
                  <a:pt x="0" y="0"/>
                </a:lnTo>
                <a:lnTo>
                  <a:pt x="0" y="3908593"/>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8">
            <a:extLst>
              <a:ext uri="{FF2B5EF4-FFF2-40B4-BE49-F238E27FC236}">
                <a16:creationId xmlns:a16="http://schemas.microsoft.com/office/drawing/2014/main" id="{EDB83294-FACE-4FEF-E87D-7505983E801E}"/>
              </a:ext>
            </a:extLst>
          </p:cNvPr>
          <p:cNvGrpSpPr/>
          <p:nvPr/>
        </p:nvGrpSpPr>
        <p:grpSpPr>
          <a:xfrm>
            <a:off x="4777802" y="5839388"/>
            <a:ext cx="2636397" cy="732290"/>
            <a:chOff x="0" y="0"/>
            <a:chExt cx="5272793" cy="1464581"/>
          </a:xfrm>
        </p:grpSpPr>
        <p:sp>
          <p:nvSpPr>
            <p:cNvPr id="19" name="Freeform 19">
              <a:extLst>
                <a:ext uri="{FF2B5EF4-FFF2-40B4-BE49-F238E27FC236}">
                  <a16:creationId xmlns:a16="http://schemas.microsoft.com/office/drawing/2014/main" id="{959A59CB-A8D0-C2B8-6E31-B832BDBE828E}"/>
                </a:ext>
              </a:extLst>
            </p:cNvPr>
            <p:cNvSpPr/>
            <p:nvPr/>
          </p:nvSpPr>
          <p:spPr>
            <a:xfrm>
              <a:off x="0" y="149164"/>
              <a:ext cx="2758304" cy="1232984"/>
            </a:xfrm>
            <a:custGeom>
              <a:avLst/>
              <a:gdLst/>
              <a:ahLst/>
              <a:cxnLst/>
              <a:rect l="l" t="t" r="r" b="b"/>
              <a:pathLst>
                <a:path w="2758304" h="1232984">
                  <a:moveTo>
                    <a:pt x="0" y="0"/>
                  </a:moveTo>
                  <a:lnTo>
                    <a:pt x="2758304" y="0"/>
                  </a:lnTo>
                  <a:lnTo>
                    <a:pt x="2758304" y="1232984"/>
                  </a:lnTo>
                  <a:lnTo>
                    <a:pt x="0" y="1232984"/>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92A2DEA3-AB02-9944-1E60-6A7223B1159D}"/>
                </a:ext>
              </a:extLst>
            </p:cNvPr>
            <p:cNvSpPr/>
            <p:nvPr/>
          </p:nvSpPr>
          <p:spPr>
            <a:xfrm>
              <a:off x="2822626" y="0"/>
              <a:ext cx="2450166" cy="1464581"/>
            </a:xfrm>
            <a:custGeom>
              <a:avLst/>
              <a:gdLst/>
              <a:ahLst/>
              <a:cxnLst/>
              <a:rect l="l" t="t" r="r" b="b"/>
              <a:pathLst>
                <a:path w="2450166" h="1464581">
                  <a:moveTo>
                    <a:pt x="0" y="0"/>
                  </a:moveTo>
                  <a:lnTo>
                    <a:pt x="2450167" y="0"/>
                  </a:lnTo>
                  <a:lnTo>
                    <a:pt x="2450167" y="1464581"/>
                  </a:lnTo>
                  <a:lnTo>
                    <a:pt x="0" y="1464581"/>
                  </a:lnTo>
                  <a:lnTo>
                    <a:pt x="0" y="0"/>
                  </a:lnTo>
                  <a:close/>
                </a:path>
              </a:pathLst>
            </a:custGeom>
            <a:blipFill>
              <a:blip r:embed="rId1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a:extLst>
              <a:ext uri="{FF2B5EF4-FFF2-40B4-BE49-F238E27FC236}">
                <a16:creationId xmlns:a16="http://schemas.microsoft.com/office/drawing/2014/main" id="{636B8A49-08C4-019B-FE64-81951E577911}"/>
              </a:ext>
            </a:extLst>
          </p:cNvPr>
          <p:cNvSpPr txBox="1"/>
          <p:nvPr/>
        </p:nvSpPr>
        <p:spPr>
          <a:xfrm>
            <a:off x="1466593" y="626279"/>
            <a:ext cx="8825071" cy="538737"/>
          </a:xfrm>
          <a:prstGeom prst="rect">
            <a:avLst/>
          </a:prstGeom>
        </p:spPr>
        <p:txBody>
          <a:bodyPr wrap="square" lIns="0" tIns="0" rIns="0" bIns="0" rtlCol="0" anchor="t">
            <a:spAutoFit/>
          </a:bodyPr>
          <a:lstStyle/>
          <a:p>
            <a:pPr marL="0" marR="0" lvl="0" indent="0" algn="l" defTabSz="609630" rtl="0" eaLnBrk="1" fontAlgn="auto" latinLnBrk="0" hangingPunct="1">
              <a:lnSpc>
                <a:spcPts val="4480"/>
              </a:lnSpc>
              <a:spcBef>
                <a:spcPts val="0"/>
              </a:spcBef>
              <a:spcAft>
                <a:spcPts val="0"/>
              </a:spcAft>
              <a:buClrTx/>
              <a:buSzTx/>
              <a:buFontTx/>
              <a:buNone/>
              <a:tabLst/>
              <a:defRPr/>
            </a:pPr>
            <a:r>
              <a:rPr kumimoji="0" lang="en-US" sz="3200" b="0" i="0" u="none" strike="noStrike" kern="1200" cap="none" spc="243" normalizeH="0" baseline="0" noProof="0" dirty="0">
                <a:ln>
                  <a:noFill/>
                </a:ln>
                <a:solidFill>
                  <a:srgbClr val="0371B6"/>
                </a:solidFill>
                <a:effectLst/>
                <a:uLnTx/>
                <a:uFillTx/>
                <a:latin typeface="Open Sans"/>
                <a:ea typeface="Open Sans"/>
                <a:cs typeface="Open Sans"/>
                <a:sym typeface="Open Sans"/>
              </a:rPr>
              <a:t>GEROSCIENCE EDUCATION &amp; TRAINING</a:t>
            </a:r>
          </a:p>
        </p:txBody>
      </p:sp>
      <p:sp>
        <p:nvSpPr>
          <p:cNvPr id="24" name="TextBox 21">
            <a:extLst>
              <a:ext uri="{FF2B5EF4-FFF2-40B4-BE49-F238E27FC236}">
                <a16:creationId xmlns:a16="http://schemas.microsoft.com/office/drawing/2014/main" id="{3294466C-9DC5-A4BD-7E4E-1F5567A8E7E4}"/>
              </a:ext>
            </a:extLst>
          </p:cNvPr>
          <p:cNvSpPr txBox="1"/>
          <p:nvPr/>
        </p:nvSpPr>
        <p:spPr>
          <a:xfrm>
            <a:off x="5360423" y="5486132"/>
            <a:ext cx="1284925" cy="490712"/>
          </a:xfrm>
          <a:prstGeom prst="rect">
            <a:avLst/>
          </a:prstGeom>
        </p:spPr>
        <p:txBody>
          <a:bodyPr lIns="0" tIns="0" rIns="0" bIns="0" rtlCol="0" anchor="t">
            <a:spAutoFit/>
          </a:bodyPr>
          <a:lstStyle/>
          <a:p>
            <a:pPr marL="0" marR="0" lvl="0" indent="0" algn="ctr" defTabSz="609630" rtl="0" eaLnBrk="1" fontAlgn="auto" latinLnBrk="0" hangingPunct="1">
              <a:lnSpc>
                <a:spcPts val="2005"/>
              </a:lnSpc>
              <a:spcBef>
                <a:spcPts val="0"/>
              </a:spcBef>
              <a:spcAft>
                <a:spcPts val="0"/>
              </a:spcAft>
              <a:buClrTx/>
              <a:buSzTx/>
              <a:buFontTx/>
              <a:buNone/>
              <a:tabLst/>
              <a:defRPr/>
            </a:pPr>
            <a:r>
              <a:rPr kumimoji="0" lang="en-US" sz="1433" b="0" i="1" u="none" strike="noStrike" kern="1200" cap="none" spc="0" normalizeH="0" baseline="0" noProof="0" dirty="0">
                <a:ln>
                  <a:noFill/>
                </a:ln>
                <a:solidFill>
                  <a:srgbClr val="16478E"/>
                </a:solidFill>
                <a:effectLst/>
                <a:uLnTx/>
                <a:uFillTx/>
                <a:latin typeface="Myriad Italics"/>
                <a:ea typeface="Myriad Italics"/>
                <a:cs typeface="Myriad Italics"/>
                <a:sym typeface="Myriad Italics"/>
              </a:rPr>
              <a:t>Brought to you by</a:t>
            </a:r>
          </a:p>
        </p:txBody>
      </p:sp>
    </p:spTree>
    <p:extLst>
      <p:ext uri="{BB962C8B-B14F-4D97-AF65-F5344CB8AC3E}">
        <p14:creationId xmlns:p14="http://schemas.microsoft.com/office/powerpoint/2010/main" val="17889534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7"/>
</p:tagLst>
</file>

<file path=ppt/tags/tag2.xml><?xml version="1.0" encoding="utf-8"?>
<p:tagLst xmlns:a="http://schemas.openxmlformats.org/drawingml/2006/main" xmlns:r="http://schemas.openxmlformats.org/officeDocument/2006/relationships" xmlns:p="http://schemas.openxmlformats.org/presentationml/2006/main">
  <p:tag name="TIMING" val="|1.9|11"/>
</p:tagLst>
</file>

<file path=ppt/tags/tag3.xml><?xml version="1.0" encoding="utf-8"?>
<p:tagLst xmlns:a="http://schemas.openxmlformats.org/drawingml/2006/main" xmlns:r="http://schemas.openxmlformats.org/officeDocument/2006/relationships" xmlns:p="http://schemas.openxmlformats.org/presentationml/2006/main">
  <p:tag name="TIMING" val="|12.7|7.4"/>
</p:tagLst>
</file>

<file path=ppt/tags/tag4.xml><?xml version="1.0" encoding="utf-8"?>
<p:tagLst xmlns:a="http://schemas.openxmlformats.org/drawingml/2006/main" xmlns:r="http://schemas.openxmlformats.org/officeDocument/2006/relationships" xmlns:p="http://schemas.openxmlformats.org/presentationml/2006/main">
  <p:tag name="TIMING" val="|1.6"/>
</p:tagLst>
</file>

<file path=ppt/tags/tag5.xml><?xml version="1.0" encoding="utf-8"?>
<p:tagLst xmlns:a="http://schemas.openxmlformats.org/drawingml/2006/main" xmlns:r="http://schemas.openxmlformats.org/officeDocument/2006/relationships" xmlns:p="http://schemas.openxmlformats.org/presentationml/2006/main">
  <p:tag name="TIMING" val="|0.6|27.5"/>
</p:tagLst>
</file>

<file path=ppt/tags/tag6.xml><?xml version="1.0" encoding="utf-8"?>
<p:tagLst xmlns:a="http://schemas.openxmlformats.org/drawingml/2006/main" xmlns:r="http://schemas.openxmlformats.org/officeDocument/2006/relationships" xmlns:p="http://schemas.openxmlformats.org/presentationml/2006/main">
  <p:tag name="TIMING" val="|24.7|25.4"/>
</p:tagLst>
</file>

<file path=ppt/tags/tag7.xml><?xml version="1.0" encoding="utf-8"?>
<p:tagLst xmlns:a="http://schemas.openxmlformats.org/drawingml/2006/main" xmlns:r="http://schemas.openxmlformats.org/officeDocument/2006/relationships" xmlns:p="http://schemas.openxmlformats.org/presentationml/2006/main">
  <p:tag name="TIMING" val="|11.2|5.7"/>
</p:tagLst>
</file>

<file path=ppt/tags/tag8.xml><?xml version="1.0" encoding="utf-8"?>
<p:tagLst xmlns:a="http://schemas.openxmlformats.org/drawingml/2006/main" xmlns:r="http://schemas.openxmlformats.org/officeDocument/2006/relationships" xmlns:p="http://schemas.openxmlformats.org/presentationml/2006/main">
  <p:tag name="TIMING" val="|14.1"/>
</p:tagLst>
</file>

<file path=ppt/tags/tag9.xml><?xml version="1.0" encoding="utf-8"?>
<p:tagLst xmlns:a="http://schemas.openxmlformats.org/drawingml/2006/main" xmlns:r="http://schemas.openxmlformats.org/officeDocument/2006/relationships" xmlns:p="http://schemas.openxmlformats.org/presentationml/2006/main">
  <p:tag name="TIMING" val="|26"/>
</p:tagLst>
</file>

<file path=ppt/tags/tag10.xml><?xml version="1.0" encoding="utf-8"?>
<p:tagLst xmlns:a="http://schemas.openxmlformats.org/drawingml/2006/main" xmlns:r="http://schemas.openxmlformats.org/officeDocument/2006/relationships" xmlns:p="http://schemas.openxmlformats.org/presentationml/2006/main">
  <p:tag name="TIMING" val="|17.7"/>
</p:tagLst>
</file>

<file path=ppt/tags/tag11.xml><?xml version="1.0" encoding="utf-8"?>
<p:tagLst xmlns:a="http://schemas.openxmlformats.org/drawingml/2006/main" xmlns:r="http://schemas.openxmlformats.org/officeDocument/2006/relationships" xmlns:p="http://schemas.openxmlformats.org/presentationml/2006/main">
  <p:tag name="TIMING" val="|7.1"/>
</p:tagLst>
</file>

<file path=ppt/tags/tag12.xml><?xml version="1.0" encoding="utf-8"?>
<p:tagLst xmlns:a="http://schemas.openxmlformats.org/drawingml/2006/main" xmlns:r="http://schemas.openxmlformats.org/officeDocument/2006/relationships" xmlns:p="http://schemas.openxmlformats.org/presentationml/2006/main">
  <p:tag name="TIMING" val="|6.8|23"/>
</p:tagLst>
</file>

<file path=ppt/tags/tag13.xml><?xml version="1.0" encoding="utf-8"?>
<p:tagLst xmlns:a="http://schemas.openxmlformats.org/drawingml/2006/main" xmlns:r="http://schemas.openxmlformats.org/officeDocument/2006/relationships" xmlns:p="http://schemas.openxmlformats.org/presentationml/2006/main">
  <p:tag name="TIMING" val="|6.6"/>
</p:tagLst>
</file>

<file path=ppt/theme/theme1.xml><?xml version="1.0" encoding="utf-8"?>
<a:theme xmlns:a="http://schemas.openxmlformats.org/drawingml/2006/main" name="AccentBoxVTI">
  <a:themeElements>
    <a:clrScheme name="R25-Geroscience">
      <a:dk1>
        <a:srgbClr val="000000"/>
      </a:dk1>
      <a:lt1>
        <a:srgbClr val="FFFFFF"/>
      </a:lt1>
      <a:dk2>
        <a:srgbClr val="262626"/>
      </a:dk2>
      <a:lt2>
        <a:srgbClr val="FFFFFF"/>
      </a:lt2>
      <a:accent1>
        <a:srgbClr val="0070C0"/>
      </a:accent1>
      <a:accent2>
        <a:srgbClr val="7EC1EE"/>
      </a:accent2>
      <a:accent3>
        <a:srgbClr val="A9D5F3"/>
      </a:accent3>
      <a:accent4>
        <a:srgbClr val="1773B1"/>
      </a:accent4>
      <a:accent5>
        <a:srgbClr val="0F4C76"/>
      </a:accent5>
      <a:accent6>
        <a:srgbClr val="824F8C"/>
      </a:accent6>
      <a:hlink>
        <a:srgbClr val="E64823"/>
      </a:hlink>
      <a:folHlink>
        <a:srgbClr val="EF917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769D62CB5BF249B4789531893DF3B3" ma:contentTypeVersion="20" ma:contentTypeDescription="Create a new document." ma:contentTypeScope="" ma:versionID="33206489b400882625555898771d6276">
  <xsd:schema xmlns:xsd="http://www.w3.org/2001/XMLSchema" xmlns:xs="http://www.w3.org/2001/XMLSchema" xmlns:p="http://schemas.microsoft.com/office/2006/metadata/properties" xmlns:ns2="2eed63b6-52de-45c9-8028-b3c8ca8b21fe" xmlns:ns3="9f0e0d2b-7b93-4ac5-8ff4-595f043366b6" targetNamespace="http://schemas.microsoft.com/office/2006/metadata/properties" ma:root="true" ma:fieldsID="b921db01b2cb68a63f958e210697c1e9" ns2:_="" ns3:_="">
    <xsd:import namespace="2eed63b6-52de-45c9-8028-b3c8ca8b21fe"/>
    <xsd:import namespace="9f0e0d2b-7b93-4ac5-8ff4-595f043366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Date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ed63b6-52de-45c9-8028-b3c8ca8b21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5cda789-69c7-4f09-82a8-9dbde25bb7e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ateTime" ma:index="26" nillable="true" ma:displayName="Date &amp; Time" ma:format="DateOnly" ma:internalName="DateTime">
      <xsd:simpleType>
        <xsd:restriction base="dms:DateTim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0e0d2b-7b93-4ac5-8ff4-595f043366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a58de49-e5b2-4dec-83c7-f18a65544ef4}" ma:internalName="TaxCatchAll" ma:showField="CatchAllData" ma:web="9f0e0d2b-7b93-4ac5-8ff4-595f043366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f0e0d2b-7b93-4ac5-8ff4-595f043366b6" xsi:nil="true"/>
    <DateTime xmlns="2eed63b6-52de-45c9-8028-b3c8ca8b21fe" xsi:nil="true"/>
    <lcf76f155ced4ddcb4097134ff3c332f xmlns="2eed63b6-52de-45c9-8028-b3c8ca8b21f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0C45A5-DB90-40DE-A20E-75540465F0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ed63b6-52de-45c9-8028-b3c8ca8b21fe"/>
    <ds:schemaRef ds:uri="9f0e0d2b-7b93-4ac5-8ff4-595f043366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D055C3-EFFE-4280-A552-5B93F657C228}">
  <ds:schemaRefs>
    <ds:schemaRef ds:uri="http://schemas.microsoft.com/office/2006/metadata/properties"/>
    <ds:schemaRef ds:uri="http://schemas.microsoft.com/office/infopath/2007/PartnerControls"/>
    <ds:schemaRef ds:uri="9f0e0d2b-7b93-4ac5-8ff4-595f043366b6"/>
    <ds:schemaRef ds:uri="2eed63b6-52de-45c9-8028-b3c8ca8b21fe"/>
  </ds:schemaRefs>
</ds:datastoreItem>
</file>

<file path=customXml/itemProps3.xml><?xml version="1.0" encoding="utf-8"?>
<ds:datastoreItem xmlns:ds="http://schemas.openxmlformats.org/officeDocument/2006/customXml" ds:itemID="{0F185808-AA4B-4502-8FA7-24BB6C073821}">
  <ds:schemaRefs>
    <ds:schemaRef ds:uri="http://schemas.microsoft.com/sharepoint/v3/contenttype/forms"/>
  </ds:schemaRefs>
</ds:datastoreItem>
</file>

<file path=docMetadata/LabelInfo.xml><?xml version="1.0" encoding="utf-8"?>
<clbl:labelList xmlns:clbl="http://schemas.microsoft.com/office/2020/mipLabelMetadata">
  <clbl:label id="{990794cc-8ced-4156-9787-a1fbf819c752}" enabled="1" method="Standard" siteId="{a25fff9c-3f63-4fb2-9a8a-d9bdd0321f9a}" contentBits="0" removed="0"/>
</clbl:labelList>
</file>

<file path=docProps/app.xml><?xml version="1.0" encoding="utf-8"?>
<Properties xmlns="http://schemas.openxmlformats.org/officeDocument/2006/extended-properties" xmlns:vt="http://schemas.openxmlformats.org/officeDocument/2006/docPropsVTypes">
  <TotalTime>284</TotalTime>
  <Words>602</Words>
  <Application>Microsoft Office PowerPoint</Application>
  <PresentationFormat>Widescreen</PresentationFormat>
  <Paragraphs>86</Paragraphs>
  <Slides>35</Slides>
  <Notes>14</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35</vt:i4>
      </vt:variant>
    </vt:vector>
  </HeadingPairs>
  <TitlesOfParts>
    <vt:vector size="46" baseType="lpstr">
      <vt:lpstr>Tahoma</vt:lpstr>
      <vt:lpstr>Calibri</vt:lpstr>
      <vt:lpstr>Aptos Display</vt:lpstr>
      <vt:lpstr>Myriad Bold</vt:lpstr>
      <vt:lpstr>Open Sans</vt:lpstr>
      <vt:lpstr>Aptos</vt:lpstr>
      <vt:lpstr>Myriad Italics</vt:lpstr>
      <vt:lpstr>Myriad Pro</vt:lpstr>
      <vt:lpstr>Arial</vt:lpstr>
      <vt:lpstr>AccentBoxVTI</vt:lpstr>
      <vt:lpstr>Office Theme</vt:lpstr>
      <vt:lpstr>PowerPoint Presentation</vt:lpstr>
      <vt:lpstr>PowerPoint Presentation</vt:lpstr>
      <vt:lpstr>Metabolic flux and protein metabolism</vt:lpstr>
      <vt:lpstr>Learning Objectives</vt:lpstr>
      <vt:lpstr>To understand the concept of metabolic flux</vt:lpstr>
      <vt:lpstr>Flux - Continuous change, passage, or movement</vt:lpstr>
      <vt:lpstr>Metabolic flux- The rate of turnover of molecules through a metabolic pathway. </vt:lpstr>
      <vt:lpstr>To understand the limitations of snapshots compared to moving pictures. </vt:lpstr>
      <vt:lpstr>Adaptation is dynamic</vt:lpstr>
      <vt:lpstr>Snapshot </vt:lpstr>
      <vt:lpstr>PowerPoint Presentation</vt:lpstr>
      <vt:lpstr>PowerPoint Presentation</vt:lpstr>
      <vt:lpstr>Describe one approach for measuring metabolic flux.</vt:lpstr>
      <vt:lpstr>How do we measure metabolic flux?</vt:lpstr>
      <vt:lpstr>Tracer-measured metabolic flux </vt:lpstr>
      <vt:lpstr>Example: Substrate use for energy metabolism</vt:lpstr>
      <vt:lpstr>PowerPoint Presentation</vt:lpstr>
      <vt:lpstr>PowerPoint Presentation</vt:lpstr>
      <vt:lpstr>PowerPoint Presentation</vt:lpstr>
      <vt:lpstr>PowerPoint Presentation</vt:lpstr>
      <vt:lpstr>What was learned by measuring flux</vt:lpstr>
      <vt:lpstr>To understand important factors in the flux (turnover) of protein</vt:lpstr>
      <vt:lpstr>Turnover (a form of metabolic flux)</vt:lpstr>
      <vt:lpstr>Initial paradigm of protein turnover with aging</vt:lpstr>
      <vt:lpstr>Impact of gerotherapeutics on protein turnover</vt:lpstr>
      <vt:lpstr>“Protein synthesis” is not a thing</vt:lpstr>
      <vt:lpstr>Protein turnover is heterogenous</vt:lpstr>
      <vt:lpstr>Protein turnover is heterogenous</vt:lpstr>
      <vt:lpstr>Not all proteins fully renew</vt:lpstr>
      <vt:lpstr>Not all proteins fully renew</vt:lpstr>
      <vt:lpstr>To say that ”protein turnover” increases or decreases with age or gerotherpeutic interventions is overly simplistic. </vt:lpstr>
      <vt:lpstr>Understand how to target protein turnover to slow aging.</vt:lpstr>
      <vt:lpstr>Turnover and proteostasis</vt:lpstr>
      <vt:lpstr>Learning Objectives (revisted)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Kozikowski, Chester G. III</dc:creator>
  <cp:lastModifiedBy>Eugenia Bachaleda</cp:lastModifiedBy>
  <cp:revision>45</cp:revision>
  <dcterms:created xsi:type="dcterms:W3CDTF">2022-10-14T17:23:50Z</dcterms:created>
  <dcterms:modified xsi:type="dcterms:W3CDTF">2026-09-10T12:30:16Z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0x0101004C769D62CB5BF249B4789531893DF3B3</vt:lpwstr>
  </property>
  <property fmtid="{D5CDD505-2E9C-101B-9397-08002B2CF9AE}" pid="3" name="ArticulateGUID">
    <vt:lpwstr>C5CF5186-8C63-451E-8C6B-2358B0A13023</vt:lpwstr>
  </property>
  <property fmtid="{D5CDD505-2E9C-101B-9397-08002B2CF9AE}" pid="4" name="ArticulatePath">
    <vt:lpwstr>https://mctools-my.sharepoint.com/personal/kozikowski_chester_mayo_edu/Documents/Projects/R25 Geroscience/Geroscience Slide Deck Template Final</vt:lpwstr>
  </property>
  <property fmtid="{D5CDD505-2E9C-101B-9397-08002B2CF9AE}" pid="5" name="_ColorHex">
    <vt:lpwstr/>
  </property>
  <property fmtid="{D5CDD505-2E9C-101B-9397-08002B2CF9AE}" pid="6" name="_Emoji">
    <vt:lpwstr/>
  </property>
  <property fmtid="{D5CDD505-2E9C-101B-9397-08002B2CF9AE}" pid="7" name="ComplianceAssetId">
    <vt:lpwstr/>
  </property>
  <property fmtid="{D5CDD505-2E9C-101B-9397-08002B2CF9AE}" pid="8" name="_ExtendedDescription">
    <vt:lpwstr/>
  </property>
  <property fmtid="{D5CDD505-2E9C-101B-9397-08002B2CF9AE}" pid="9" name="_ColorTag">
    <vt:lpwstr/>
  </property>
  <property fmtid="{D5CDD505-2E9C-101B-9397-08002B2CF9AE}" pid="10" name="TriggerFlowInfo">
    <vt:lpwstr/>
  </property>
  <property fmtid="{D5CDD505-2E9C-101B-9397-08002B2CF9AE}" pid="11" name="MediaServiceImageTags">
    <vt:lpwstr/>
  </property>
</Properties>
</file>