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4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6" r:id="rId5"/>
  </p:sldMasterIdLst>
  <p:notesMasterIdLst>
    <p:notesMasterId r:id="rId36"/>
  </p:notesMasterIdLst>
  <p:sldIdLst>
    <p:sldId id="256" r:id="rId6"/>
    <p:sldId id="2020469397" r:id="rId7"/>
    <p:sldId id="257" r:id="rId8"/>
    <p:sldId id="258" r:id="rId9"/>
    <p:sldId id="986" r:id="rId10"/>
    <p:sldId id="261" r:id="rId11"/>
    <p:sldId id="2020469367" r:id="rId12"/>
    <p:sldId id="2020469389" r:id="rId13"/>
    <p:sldId id="2020469390" r:id="rId14"/>
    <p:sldId id="2020469391" r:id="rId15"/>
    <p:sldId id="2020469392" r:id="rId16"/>
    <p:sldId id="2020469372" r:id="rId17"/>
    <p:sldId id="2020469373" r:id="rId18"/>
    <p:sldId id="2020469374" r:id="rId19"/>
    <p:sldId id="2020469393" r:id="rId20"/>
    <p:sldId id="2020469394" r:id="rId21"/>
    <p:sldId id="262" r:id="rId22"/>
    <p:sldId id="2020469395" r:id="rId23"/>
    <p:sldId id="2020469378" r:id="rId24"/>
    <p:sldId id="2020469379" r:id="rId25"/>
    <p:sldId id="263" r:id="rId26"/>
    <p:sldId id="2020469381" r:id="rId27"/>
    <p:sldId id="2020469382" r:id="rId28"/>
    <p:sldId id="2020469383" r:id="rId29"/>
    <p:sldId id="264" r:id="rId30"/>
    <p:sldId id="2020469384" r:id="rId31"/>
    <p:sldId id="2020469386" r:id="rId32"/>
    <p:sldId id="2020469388" r:id="rId33"/>
    <p:sldId id="2020469387" r:id="rId34"/>
    <p:sldId id="2020469398" r:id="rId35"/>
  </p:sldIdLst>
  <p:sldSz cx="12192000" cy="6858000"/>
  <p:notesSz cx="6858000" cy="9144000"/>
  <p:embeddedFontLst>
    <p:embeddedFont>
      <p:font typeface="Myriad Pro" panose="020B0503030403020204" pitchFamily="34" charset="0"/>
      <p:regular r:id="rId37"/>
      <p:bold r:id="rId38"/>
      <p:boldItalic r:id="rId39"/>
    </p:embeddedFont>
    <p:embeddedFont>
      <p:font typeface="Open Sans" pitchFamily="2" charset="0"/>
      <p:regular r:id="rId40"/>
      <p:bold r:id="rId41"/>
      <p:italic r:id="rId42"/>
      <p:boldItalic r:id="rId43"/>
    </p:embeddedFont>
    <p:embeddedFont>
      <p:font typeface="Tahoma" panose="020B0604030504040204" pitchFamily="34" charset="0"/>
      <p:regular r:id="rId44"/>
      <p:bold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60">
          <p15:clr>
            <a:srgbClr val="A4A3A4"/>
          </p15:clr>
        </p15:guide>
        <p15:guide id="2" pos="7392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ginltR1n8nlnsQSckB/W2CdSDV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0653E-B467-D9B2-3A72-125E8330E420}" v="29" dt="2026-09-10T02:38:32.622"/>
    <p1510:client id="{66362061-B27F-F823-212E-301A3F76ED03}" v="2" dt="2026-09-10T12:21:20.685"/>
    <p1510:client id="{B08FA352-A505-8BE4-A15A-E0EC27E36D88}" v="3" dt="2026-09-10T02:48:40.682"/>
  </p1510:revLst>
</p1510:revInfo>
</file>

<file path=ppt/tableStyles.xml><?xml version="1.0" encoding="utf-8"?>
<a:tblStyleLst xmlns:a="http://schemas.openxmlformats.org/drawingml/2006/main" def="{15DE6912-3A3C-46DC-803A-E73C58D7DD74}">
  <a:tblStyle styleId="{15DE6912-3A3C-46DC-803A-E73C58D7DD74}" styleName="Table_0">
    <a:wholeTbl>
      <a:tcTxStyle b="off" i="off">
        <a:font>
          <a:latin typeface="Tahoma"/>
          <a:ea typeface="Tahoma"/>
          <a:cs typeface="Tahom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BF4"/>
          </a:solidFill>
        </a:fill>
      </a:tcStyle>
    </a:wholeTbl>
    <a:band1H>
      <a:tcTxStyle/>
      <a:tcStyle>
        <a:tcBdr/>
        <a:fill>
          <a:solidFill>
            <a:srgbClr val="CAD4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4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ahoma"/>
          <a:ea typeface="Tahoma"/>
          <a:cs typeface="Tahom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ahoma"/>
          <a:ea typeface="Tahoma"/>
          <a:cs typeface="Tahom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ahoma"/>
          <a:ea typeface="Tahoma"/>
          <a:cs typeface="Tahom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1"/>
    <p:restoredTop sz="94645"/>
  </p:normalViewPr>
  <p:slideViewPr>
    <p:cSldViewPr snapToGrid="0">
      <p:cViewPr varScale="1">
        <p:scale>
          <a:sx n="102" d="100"/>
          <a:sy n="102" d="100"/>
        </p:scale>
        <p:origin x="1080" y="114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3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6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Master" Target="notesMasters/notesMaster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8.fntdata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7.fntdata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2.fntdata"/><Relationship Id="rId20" Type="http://schemas.openxmlformats.org/officeDocument/2006/relationships/slide" Target="slides/slide15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Sheet1!$A$6:$A$8</c:f>
              <c:strCache>
                <c:ptCount val="3"/>
                <c:pt idx="0">
                  <c:v>B6</c:v>
                </c:pt>
                <c:pt idx="1">
                  <c:v>DBA</c:v>
                </c:pt>
                <c:pt idx="2">
                  <c:v>F1</c:v>
                </c:pt>
              </c:strCache>
            </c:strRef>
          </c:cat>
          <c:val>
            <c:numRef>
              <c:f>Sheet1!$B$6:$B$8</c:f>
              <c:numCache>
                <c:formatCode>General</c:formatCode>
                <c:ptCount val="3"/>
                <c:pt idx="0">
                  <c:v>35</c:v>
                </c:pt>
                <c:pt idx="1">
                  <c:v>30.3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AF-9542-A372-302226113177}"/>
            </c:ext>
          </c:extLst>
        </c:ser>
        <c:ser>
          <c:idx val="1"/>
          <c:order val="1"/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Sheet1!$A$6:$A$8</c:f>
              <c:strCache>
                <c:ptCount val="3"/>
                <c:pt idx="0">
                  <c:v>B6</c:v>
                </c:pt>
                <c:pt idx="1">
                  <c:v>DBA</c:v>
                </c:pt>
                <c:pt idx="2">
                  <c:v>F1</c:v>
                </c:pt>
              </c:strCache>
            </c:strRef>
          </c:cat>
          <c:val>
            <c:numRef>
              <c:f>Sheet1!$C$6:$C$8</c:f>
              <c:numCache>
                <c:formatCode>General</c:formatCode>
                <c:ptCount val="3"/>
                <c:pt idx="0">
                  <c:v>34.5</c:v>
                </c:pt>
                <c:pt idx="1">
                  <c:v>30.3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AF-9542-A372-30222611317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743585792"/>
        <c:axId val="743586120"/>
      </c:barChart>
      <c:catAx>
        <c:axId val="74358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3586120"/>
        <c:crosses val="autoZero"/>
        <c:auto val="1"/>
        <c:lblAlgn val="ctr"/>
        <c:lblOffset val="100"/>
        <c:noMultiLvlLbl val="0"/>
      </c:catAx>
      <c:valAx>
        <c:axId val="7435861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43585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F344</c:v>
                </c:pt>
                <c:pt idx="1">
                  <c:v>BN</c:v>
                </c:pt>
                <c:pt idx="2">
                  <c:v>F1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28.9</c:v>
                </c:pt>
                <c:pt idx="1">
                  <c:v>36.9</c:v>
                </c:pt>
                <c:pt idx="2">
                  <c:v>40.6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B8-AC49-94B6-BE3FAC293CD4}"/>
            </c:ext>
          </c:extLst>
        </c:ser>
        <c:ser>
          <c:idx val="1"/>
          <c:order val="1"/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F344</c:v>
                </c:pt>
                <c:pt idx="1">
                  <c:v>BN</c:v>
                </c:pt>
                <c:pt idx="2">
                  <c:v>F1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34.5</c:v>
                </c:pt>
                <c:pt idx="1">
                  <c:v>38</c:v>
                </c:pt>
                <c:pt idx="2">
                  <c:v>39.200000000000003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B8-AC49-94B6-BE3FAC293CD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02259824"/>
        <c:axId val="502261464"/>
      </c:barChart>
      <c:catAx>
        <c:axId val="50225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261464"/>
        <c:crosses val="autoZero"/>
        <c:auto val="1"/>
        <c:lblAlgn val="ctr"/>
        <c:lblOffset val="100"/>
        <c:noMultiLvlLbl val="0"/>
      </c:catAx>
      <c:valAx>
        <c:axId val="50226146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0225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r>
              <a:rPr lang="en-US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b6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DF-1B49-9D00-DCF2176C96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DF-1B49-9D00-DCF2176C96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DF-1B49-9D00-DCF2176C9626}"/>
              </c:ext>
            </c:extLst>
          </c:dPt>
          <c:dLbls>
            <c:delete val="1"/>
          </c:dLbls>
          <c:val>
            <c:numRef>
              <c:f>Sheet1!$B$1:$D$1</c:f>
              <c:numCache>
                <c:formatCode>General</c:formatCode>
                <c:ptCount val="3"/>
                <c:pt idx="0">
                  <c:v>84</c:v>
                </c:pt>
                <c:pt idx="1">
                  <c:v>1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DF-1B49-9D00-DCF2176C962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f344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B7-9544-99DE-9F522B0381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B7-9544-99DE-9F522B03818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B7-9544-99DE-9F522B038181}"/>
              </c:ext>
            </c:extLst>
          </c:dPt>
          <c:val>
            <c:numRef>
              <c:f>Sheet1!$B$2:$D$2</c:f>
              <c:numCache>
                <c:formatCode>General</c:formatCode>
                <c:ptCount val="3"/>
                <c:pt idx="0">
                  <c:v>60</c:v>
                </c:pt>
                <c:pt idx="1">
                  <c:v>27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B7-9544-99DE-9F522B038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Humans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Sheet1!$A$3</c:f>
              <c:strCache>
                <c:ptCount val="1"/>
                <c:pt idx="0">
                  <c:v>Humans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6AA-1D4B-893C-2A2D946D0C0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6AA-1D4B-893C-2A2D946D0C0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6AA-1D4B-893C-2A2D946D0C08}"/>
              </c:ext>
            </c:extLst>
          </c:dPt>
          <c:val>
            <c:numRef>
              <c:f>Sheet1!$B$3:$D$3</c:f>
              <c:numCache>
                <c:formatCode>General</c:formatCode>
                <c:ptCount val="3"/>
                <c:pt idx="0">
                  <c:v>38</c:v>
                </c:pt>
                <c:pt idx="1">
                  <c:v>48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AA-1D4B-893C-2A2D946D0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830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85D71-1A21-A18C-E1DE-82CEAFB01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F590AA-114D-FA9E-D00A-BD84AB1AFF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6AECEA-792C-53B1-01CA-DC5EC44B8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2A4344-3888-CF42-201F-C4D7BDE746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6510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6160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1053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93336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>
          <a:extLst>
            <a:ext uri="{FF2B5EF4-FFF2-40B4-BE49-F238E27FC236}">
              <a16:creationId xmlns:a16="http://schemas.microsoft.com/office/drawing/2014/main" id="{9F0499BD-0993-D08F-CBEB-061D2C8DC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>
            <a:extLst>
              <a:ext uri="{FF2B5EF4-FFF2-40B4-BE49-F238E27FC236}">
                <a16:creationId xmlns:a16="http://schemas.microsoft.com/office/drawing/2014/main" id="{494A2C0F-D12E-D7E0-81DC-5EB180C2EA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:notes">
            <a:extLst>
              <a:ext uri="{FF2B5EF4-FFF2-40B4-BE49-F238E27FC236}">
                <a16:creationId xmlns:a16="http://schemas.microsoft.com/office/drawing/2014/main" id="{D0E6E8FF-BE69-9597-4257-C96694C0AE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4970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/>
          <p:nvPr/>
        </p:nvSpPr>
        <p:spPr>
          <a:xfrm>
            <a:off x="1528762" y="1473243"/>
            <a:ext cx="9144000" cy="300744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8"/>
          <p:cNvSpPr txBox="1"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ahoma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ubTitle" idx="1"/>
          </p:nvPr>
        </p:nvSpPr>
        <p:spPr>
          <a:xfrm>
            <a:off x="2487168" y="4142231"/>
            <a:ext cx="7223760" cy="11529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9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9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9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9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pictures">
  <p:cSld name="Title and Content with picture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ahoma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body" idx="1"/>
          </p:nvPr>
        </p:nvSpPr>
        <p:spPr>
          <a:xfrm>
            <a:off x="5084064" y="3355848"/>
            <a:ext cx="6272784" cy="282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0"/>
          <p:cNvSpPr/>
          <p:nvPr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0"/>
          <p:cNvSpPr/>
          <p:nvPr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0"/>
          <p:cNvSpPr>
            <a:spLocks noGrp="1"/>
          </p:cNvSpPr>
          <p:nvPr>
            <p:ph type="pic" idx="2"/>
          </p:nvPr>
        </p:nvSpPr>
        <p:spPr>
          <a:xfrm>
            <a:off x="457200" y="603504"/>
            <a:ext cx="4050792" cy="5577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2 pictures">
  <p:cSld name="Title and Content with 2 picture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ahoma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body" idx="1"/>
          </p:nvPr>
        </p:nvSpPr>
        <p:spPr>
          <a:xfrm>
            <a:off x="612648" y="3355848"/>
            <a:ext cx="6272784" cy="282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1"/>
          <p:cNvSpPr/>
          <p:nvPr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1"/>
          <p:cNvSpPr>
            <a:spLocks noGrp="1"/>
          </p:cNvSpPr>
          <p:nvPr>
            <p:ph type="pic" idx="2"/>
          </p:nvPr>
        </p:nvSpPr>
        <p:spPr>
          <a:xfrm>
            <a:off x="7680960" y="4352544"/>
            <a:ext cx="4507992" cy="250545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Google Shape;33;p21"/>
          <p:cNvSpPr>
            <a:spLocks noGrp="1"/>
          </p:cNvSpPr>
          <p:nvPr>
            <p:ph type="pic" idx="3"/>
          </p:nvPr>
        </p:nvSpPr>
        <p:spPr>
          <a:xfrm>
            <a:off x="7680960" y="0"/>
            <a:ext cx="4507992" cy="412394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" name="Google Shape;34;p21"/>
          <p:cNvSpPr/>
          <p:nvPr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2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2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ahoma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2"/>
          <p:cNvSpPr txBox="1"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22"/>
          <p:cNvSpPr/>
          <p:nvPr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2"/>
          <p:cNvSpPr/>
          <p:nvPr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6"/>
          <p:cNvSpPr txBox="1">
            <a:spLocks noGrp="1"/>
          </p:cNvSpPr>
          <p:nvPr>
            <p:ph type="title"/>
          </p:nvPr>
        </p:nvSpPr>
        <p:spPr>
          <a:xfrm>
            <a:off x="557784" y="640080"/>
            <a:ext cx="10890504" cy="3963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ahoma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6"/>
          <p:cNvSpPr/>
          <p:nvPr/>
        </p:nvSpPr>
        <p:spPr>
          <a:xfrm>
            <a:off x="558210" y="4720177"/>
            <a:ext cx="11134956" cy="82296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26"/>
          <p:cNvSpPr/>
          <p:nvPr/>
        </p:nvSpPr>
        <p:spPr>
          <a:xfrm>
            <a:off x="498834" y="4754678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26"/>
          <p:cNvSpPr txBox="1">
            <a:spLocks noGrp="1"/>
          </p:cNvSpPr>
          <p:nvPr>
            <p:ph type="body" idx="1"/>
          </p:nvPr>
        </p:nvSpPr>
        <p:spPr>
          <a:xfrm>
            <a:off x="841248" y="4841108"/>
            <a:ext cx="10607040" cy="585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">
  <p:cSld name="Team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7"/>
          <p:cNvSpPr>
            <a:spLocks noGrp="1"/>
          </p:cNvSpPr>
          <p:nvPr>
            <p:ph type="pic" idx="2"/>
          </p:nvPr>
        </p:nvSpPr>
        <p:spPr>
          <a:xfrm>
            <a:off x="542239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>
            <a:spLocks noGrp="1"/>
          </p:cNvSpPr>
          <p:nvPr>
            <p:ph type="pic" idx="3"/>
          </p:nvPr>
        </p:nvSpPr>
        <p:spPr>
          <a:xfrm>
            <a:off x="57607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7"/>
          <p:cNvSpPr>
            <a:spLocks noGrp="1"/>
          </p:cNvSpPr>
          <p:nvPr>
            <p:ph type="pic" idx="4"/>
          </p:nvPr>
        </p:nvSpPr>
        <p:spPr>
          <a:xfrm>
            <a:off x="784555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7"/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7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ahoma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7"/>
          <p:cNvSpPr>
            <a:spLocks noGrp="1"/>
          </p:cNvSpPr>
          <p:nvPr>
            <p:ph type="pic" idx="5"/>
          </p:nvPr>
        </p:nvSpPr>
        <p:spPr>
          <a:xfrm>
            <a:off x="299923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27"/>
          <p:cNvSpPr>
            <a:spLocks noGrp="1"/>
          </p:cNvSpPr>
          <p:nvPr>
            <p:ph type="pic" idx="6"/>
          </p:nvPr>
        </p:nvSpPr>
        <p:spPr>
          <a:xfrm>
            <a:off x="10268712" y="2798064"/>
            <a:ext cx="1463040" cy="1481328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>
            <a:off x="2999232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body" idx="7"/>
          </p:nvPr>
        </p:nvSpPr>
        <p:spPr>
          <a:xfrm>
            <a:off x="580810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8"/>
          </p:nvPr>
        </p:nvSpPr>
        <p:spPr>
          <a:xfrm>
            <a:off x="7846504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body" idx="9"/>
          </p:nvPr>
        </p:nvSpPr>
        <p:spPr>
          <a:xfrm>
            <a:off x="5423344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body" idx="13"/>
          </p:nvPr>
        </p:nvSpPr>
        <p:spPr>
          <a:xfrm>
            <a:off x="10269188" y="4489704"/>
            <a:ext cx="1462088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3 pictures">
  <p:cSld name="Title and Content with 3 picture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8"/>
          <p:cNvSpPr/>
          <p:nvPr/>
        </p:nvSpPr>
        <p:spPr>
          <a:xfrm>
            <a:off x="409575" y="633619"/>
            <a:ext cx="4927413" cy="54959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28"/>
          <p:cNvSpPr txBox="1"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body" idx="1"/>
          </p:nvPr>
        </p:nvSpPr>
        <p:spPr>
          <a:xfrm>
            <a:off x="841248" y="2359152"/>
            <a:ext cx="4059936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>
            <a:spLocks noGrp="1"/>
          </p:cNvSpPr>
          <p:nvPr>
            <p:ph type="pic" idx="2"/>
          </p:nvPr>
        </p:nvSpPr>
        <p:spPr>
          <a:xfrm>
            <a:off x="8961120" y="566928"/>
            <a:ext cx="2871216" cy="2340864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28"/>
          <p:cNvSpPr>
            <a:spLocks noGrp="1"/>
          </p:cNvSpPr>
          <p:nvPr>
            <p:ph type="pic" idx="3"/>
          </p:nvPr>
        </p:nvSpPr>
        <p:spPr>
          <a:xfrm>
            <a:off x="5843016" y="566928"/>
            <a:ext cx="2871216" cy="2340864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28"/>
          <p:cNvSpPr/>
          <p:nvPr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28"/>
          <p:cNvSpPr/>
          <p:nvPr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28"/>
          <p:cNvSpPr>
            <a:spLocks noGrp="1"/>
          </p:cNvSpPr>
          <p:nvPr>
            <p:ph type="pic" idx="4"/>
          </p:nvPr>
        </p:nvSpPr>
        <p:spPr>
          <a:xfrm>
            <a:off x="5843016" y="3108960"/>
            <a:ext cx="5989320" cy="305409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4 pictures">
  <p:cSld name="Title and Content with 4 pictures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/>
          <p:nvPr/>
        </p:nvSpPr>
        <p:spPr>
          <a:xfrm>
            <a:off x="7324344" y="630936"/>
            <a:ext cx="4517136" cy="549592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29"/>
          <p:cNvSpPr txBox="1"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9"/>
          <p:cNvSpPr>
            <a:spLocks noGrp="1"/>
          </p:cNvSpPr>
          <p:nvPr>
            <p:ph type="pic" idx="2"/>
          </p:nvPr>
        </p:nvSpPr>
        <p:spPr>
          <a:xfrm>
            <a:off x="3767328" y="630936"/>
            <a:ext cx="3246120" cy="2688336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29"/>
          <p:cNvSpPr>
            <a:spLocks noGrp="1"/>
          </p:cNvSpPr>
          <p:nvPr>
            <p:ph type="pic" idx="3"/>
          </p:nvPr>
        </p:nvSpPr>
        <p:spPr>
          <a:xfrm>
            <a:off x="411480" y="630936"/>
            <a:ext cx="3246120" cy="2688336"/>
          </a:xfrm>
          <a:prstGeom prst="rect">
            <a:avLst/>
          </a:prstGeom>
          <a:noFill/>
          <a:ln>
            <a:noFill/>
          </a:ln>
        </p:spPr>
      </p:sp>
      <p:sp>
        <p:nvSpPr>
          <p:cNvPr id="93" name="Google Shape;93;p29"/>
          <p:cNvSpPr/>
          <p:nvPr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29"/>
          <p:cNvSpPr>
            <a:spLocks noGrp="1"/>
          </p:cNvSpPr>
          <p:nvPr>
            <p:ph type="pic" idx="4"/>
          </p:nvPr>
        </p:nvSpPr>
        <p:spPr>
          <a:xfrm>
            <a:off x="411480" y="3438144"/>
            <a:ext cx="3246120" cy="2688336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29"/>
          <p:cNvSpPr/>
          <p:nvPr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9"/>
          <p:cNvSpPr>
            <a:spLocks noGrp="1"/>
          </p:cNvSpPr>
          <p:nvPr>
            <p:ph type="pic" idx="5"/>
          </p:nvPr>
        </p:nvSpPr>
        <p:spPr>
          <a:xfrm>
            <a:off x="3767328" y="3438144"/>
            <a:ext cx="3246120" cy="2688336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29"/>
          <p:cNvSpPr txBox="1">
            <a:spLocks noGrp="1"/>
          </p:cNvSpPr>
          <p:nvPr>
            <p:ph type="body" idx="1"/>
          </p:nvPr>
        </p:nvSpPr>
        <p:spPr>
          <a:xfrm>
            <a:off x="7772400" y="3099816"/>
            <a:ext cx="372110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9"/>
          <p:cNvSpPr txBox="1">
            <a:spLocks noGrp="1"/>
          </p:cNvSpPr>
          <p:nvPr>
            <p:ph type="body" idx="6"/>
          </p:nvPr>
        </p:nvSpPr>
        <p:spPr>
          <a:xfrm>
            <a:off x="7772400" y="4215384"/>
            <a:ext cx="372110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29"/>
          <p:cNvSpPr txBox="1">
            <a:spLocks noGrp="1"/>
          </p:cNvSpPr>
          <p:nvPr>
            <p:ph type="body" idx="7"/>
          </p:nvPr>
        </p:nvSpPr>
        <p:spPr>
          <a:xfrm>
            <a:off x="7772400" y="5321808"/>
            <a:ext cx="372110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29"/>
          <p:cNvSpPr>
            <a:spLocks noGrp="1"/>
          </p:cNvSpPr>
          <p:nvPr>
            <p:ph type="pic" idx="8"/>
          </p:nvPr>
        </p:nvSpPr>
        <p:spPr>
          <a:xfrm>
            <a:off x="7772400" y="2532888"/>
            <a:ext cx="457200" cy="4572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29"/>
          <p:cNvSpPr>
            <a:spLocks noGrp="1"/>
          </p:cNvSpPr>
          <p:nvPr>
            <p:ph type="pic" idx="9"/>
          </p:nvPr>
        </p:nvSpPr>
        <p:spPr>
          <a:xfrm>
            <a:off x="7772400" y="3630168"/>
            <a:ext cx="457200" cy="4572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29"/>
          <p:cNvSpPr>
            <a:spLocks noGrp="1"/>
          </p:cNvSpPr>
          <p:nvPr>
            <p:ph type="pic" idx="13"/>
          </p:nvPr>
        </p:nvSpPr>
        <p:spPr>
          <a:xfrm>
            <a:off x="7772400" y="4754880"/>
            <a:ext cx="457200" cy="45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0"/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0"/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0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ahoma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1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1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1"/>
          <p:cNvSpPr txBox="1"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ahoma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1"/>
          <p:cNvSpPr txBox="1">
            <a:spLocks noGrp="1"/>
          </p:cNvSpPr>
          <p:nvPr>
            <p:ph type="body" idx="1"/>
          </p:nvPr>
        </p:nvSpPr>
        <p:spPr>
          <a:xfrm>
            <a:off x="4965192" y="1709928"/>
            <a:ext cx="6729984" cy="409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683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3pPr>
            <a:lvl4pPr marL="1828800" lvl="3" indent="-3683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4pPr>
            <a:lvl5pPr marL="2286000" lvl="4" indent="-3683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22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2" name="Google Shape;112;p31"/>
          <p:cNvSpPr txBox="1">
            <a:spLocks noGrp="1"/>
          </p:cNvSpPr>
          <p:nvPr>
            <p:ph type="body" idx="2"/>
          </p:nvPr>
        </p:nvSpPr>
        <p:spPr>
          <a:xfrm>
            <a:off x="868680" y="3429000"/>
            <a:ext cx="3099816" cy="206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2"/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E8E8E8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2"/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2"/>
          <p:cNvSpPr txBox="1"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ahoma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2"/>
          <p:cNvSpPr>
            <a:spLocks noGrp="1"/>
          </p:cNvSpPr>
          <p:nvPr>
            <p:ph type="pic" idx="2"/>
          </p:nvPr>
        </p:nvSpPr>
        <p:spPr>
          <a:xfrm>
            <a:off x="4965192" y="1161288"/>
            <a:ext cx="6729984" cy="4645152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32"/>
          <p:cNvSpPr txBox="1">
            <a:spLocks noGrp="1"/>
          </p:cNvSpPr>
          <p:nvPr>
            <p:ph type="body" idx="1"/>
          </p:nvPr>
        </p:nvSpPr>
        <p:spPr>
          <a:xfrm>
            <a:off x="868680" y="3438144"/>
            <a:ext cx="3099816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358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CB33B-71D0-3CAF-4591-449D89BA5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16AD43-A8FC-0E2D-8BB2-2D11BB2EA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81520-25A7-BD57-45DD-5AAAB5E89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30EBD-E518-C84E-8E1A-CB4222EA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62BBA-0EB6-BEB5-AB1D-34934B45E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19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C0C55-8DED-9E0D-7808-1CEE3EBF5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CD84D-7F2D-DEA8-94B6-ED3466174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43E11-28EA-4989-5AB1-8ED9D2B4E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8D95B-C409-427D-9CD6-58141846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BCC8B-D5EA-683A-1929-13F71D44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187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8420-B65B-71D4-5A80-7F05EA006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2187C-0CB0-7C71-DCC3-9FE7283B9A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F73E6-BA32-F2E9-9D6C-4F9E808D7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CE52A-45D0-3A2B-D116-058625FF3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A6C45-B06C-735A-459C-74CCB23CE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35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819A-3CD7-245A-C32F-ED7ACFB0E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9C122-2AE9-2417-5F47-F301495A8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ECC04-B602-C7C4-EAAF-0F399CFBD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E028A-3502-F70D-6027-192B90C68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BCB069-B97E-DC5F-7D55-A0D35F85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816DB-F52A-53A9-1B5C-62DB4324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521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16C54-86E1-BFAB-4621-9518EC2CE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EC4591-173D-5FB2-A084-4D4364A4C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D0663-5521-7151-0627-4267FE12FB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BE06B0-9330-C671-E069-4602440A5B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8E54AB-8455-8428-374F-69F5E9BF13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94AFE3-C7BF-AA39-3C39-1DCB2651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C7FEDC-1724-8159-5A2A-2E1824974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211641-A155-4428-A3A8-C89EDAF1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58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3261E-15ED-C150-A147-3ED759777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F4B764-2064-1C6A-68A6-287C4F99D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A08FF-E483-FBC3-8992-639FBDBC0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39C769-578F-E6C6-0892-01854B17B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76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644532-CA25-4107-F81A-5F13A12A5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19A3C2-D96E-9C52-2CEF-EF767FDE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08C64-3EA7-AA14-C8D4-2822688C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498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09BB5-E6A6-7860-43B4-BF680AA3F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A1175-25A6-1E9C-983B-A614FD053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22D05-AAC2-5AC6-3A34-CDFBD0ACAA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2B7071-7AE9-BC07-E7A6-A8E21CA78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D79B96-950A-E23B-1716-CF6C91E82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AAE2B-CFAA-DC3B-C677-E0AEDC767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32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9C36E-3FC7-9CC0-B5CF-8E55F60C8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0F7344-4D32-436D-850A-88EFB50AA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DC8B3-DC62-FAB3-4CD8-511014AA9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03C6E1-6A00-F9DF-F25D-5807185D4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2B37A-08C2-EB75-7293-F43AD2AE7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9B7109-196F-C158-1D4A-E5F4CCD1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969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1E67-AE4C-4F02-E93E-0547E022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C2AC-B585-F028-C8E3-48783B015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CEACB-008E-C479-620F-89FA2613F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3E61B-5335-9311-1312-2AADD8B54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8E2A3-7A47-E6E8-B9B5-1D4EE506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61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5DB360-77F9-5EFD-D99E-873F8B9883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8EBFC3-3921-E35F-7EB9-D2165BE768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E3334-F219-28CD-EEAF-A6DB593A0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2AFA9-712D-5EBA-F44F-FEF724B4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FA671-7A0F-3B98-83D3-C9CB350D5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09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ahoma"/>
              <a:buNone/>
              <a:defRPr sz="4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914400" marR="0" lvl="1" indent="-3683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371600" marR="0" lvl="2" indent="-3683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828800" marR="0" lvl="3" indent="-3683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2286000" marR="0" lvl="4" indent="-3683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pic>
        <p:nvPicPr>
          <p:cNvPr id="12" name="Google Shape;12;p17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6176963"/>
            <a:ext cx="1199923" cy="6810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A94E68-F6FA-DA2E-FAE6-56903EE1F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9EF443-C1F5-4806-738B-B8914D77B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07400-108F-705D-AB6D-E6883AF667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51D936-9793-4142-A913-4CCDEBBF93E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56956-1515-DAE0-1049-37DCC32B7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EECC5-8114-2698-EABA-5853D24500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EB765E-8536-44BE-A0EA-2E93E01CF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5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6.tiff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9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22883" y="1108600"/>
            <a:ext cx="1038367" cy="117396"/>
            <a:chOff x="0" y="0"/>
            <a:chExt cx="812800" cy="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1894"/>
            </a:xfrm>
            <a:custGeom>
              <a:avLst/>
              <a:gdLst/>
              <a:ahLst/>
              <a:cxnLst/>
              <a:rect l="l" t="t" r="r" b="b"/>
              <a:pathLst>
                <a:path w="812800" h="91894">
                  <a:moveTo>
                    <a:pt x="0" y="0"/>
                  </a:moveTo>
                  <a:lnTo>
                    <a:pt x="812800" y="0"/>
                  </a:lnTo>
                  <a:lnTo>
                    <a:pt x="812800" y="91894"/>
                  </a:lnTo>
                  <a:lnTo>
                    <a:pt x="0" y="91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1109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42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 rot="5270767">
            <a:off x="-2429186" y="1321973"/>
            <a:ext cx="6911977" cy="4184525"/>
          </a:xfrm>
          <a:custGeom>
            <a:avLst/>
            <a:gdLst/>
            <a:ahLst/>
            <a:cxnLst/>
            <a:rect l="l" t="t" r="r" b="b"/>
            <a:pathLst>
              <a:path w="10367966" h="6276788">
                <a:moveTo>
                  <a:pt x="0" y="0"/>
                </a:moveTo>
                <a:lnTo>
                  <a:pt x="10367967" y="0"/>
                </a:lnTo>
                <a:lnTo>
                  <a:pt x="10367967" y="6276788"/>
                </a:lnTo>
                <a:lnTo>
                  <a:pt x="0" y="6276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9" b="-33457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 flipV="1">
            <a:off x="8869712" y="617220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4" y="3908593"/>
                </a:lnTo>
                <a:lnTo>
                  <a:pt x="7909464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7759751" y="2404373"/>
            <a:ext cx="4432249" cy="3457155"/>
            <a:chOff x="0" y="0"/>
            <a:chExt cx="8864498" cy="69143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64498" cy="6914309"/>
            </a:xfrm>
            <a:custGeom>
              <a:avLst/>
              <a:gdLst/>
              <a:ahLst/>
              <a:cxnLst/>
              <a:rect l="l" t="t" r="r" b="b"/>
              <a:pathLst>
                <a:path w="8864498" h="6914309">
                  <a:moveTo>
                    <a:pt x="0" y="0"/>
                  </a:moveTo>
                  <a:lnTo>
                    <a:pt x="8864498" y="0"/>
                  </a:lnTo>
                  <a:lnTo>
                    <a:pt x="8864498" y="6914309"/>
                  </a:lnTo>
                  <a:lnTo>
                    <a:pt x="0" y="6914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2103116" y="3742672"/>
              <a:ext cx="643629" cy="1853381"/>
            </a:xfrm>
            <a:custGeom>
              <a:avLst/>
              <a:gdLst/>
              <a:ahLst/>
              <a:cxnLst/>
              <a:rect l="l" t="t" r="r" b="b"/>
              <a:pathLst>
                <a:path w="643629" h="1853381">
                  <a:moveTo>
                    <a:pt x="0" y="0"/>
                  </a:moveTo>
                  <a:lnTo>
                    <a:pt x="643629" y="0"/>
                  </a:lnTo>
                  <a:lnTo>
                    <a:pt x="643629" y="1853381"/>
                  </a:lnTo>
                  <a:lnTo>
                    <a:pt x="0" y="185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31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0"/>
            <p:cNvSpPr/>
            <p:nvPr/>
          </p:nvSpPr>
          <p:spPr>
            <a:xfrm>
              <a:off x="4103462" y="2446973"/>
              <a:ext cx="1105399" cy="1543070"/>
            </a:xfrm>
            <a:custGeom>
              <a:avLst/>
              <a:gdLst/>
              <a:ahLst/>
              <a:cxnLst/>
              <a:rect l="l" t="t" r="r" b="b"/>
              <a:pathLst>
                <a:path w="1105399" h="1543070">
                  <a:moveTo>
                    <a:pt x="0" y="0"/>
                  </a:moveTo>
                  <a:lnTo>
                    <a:pt x="1105399" y="0"/>
                  </a:lnTo>
                  <a:lnTo>
                    <a:pt x="1105399" y="1543070"/>
                  </a:lnTo>
                  <a:lnTo>
                    <a:pt x="0" y="1543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4720"/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/>
            <p:cNvSpPr/>
            <p:nvPr/>
          </p:nvSpPr>
          <p:spPr>
            <a:xfrm>
              <a:off x="6565578" y="3742672"/>
              <a:ext cx="1439070" cy="1425988"/>
            </a:xfrm>
            <a:custGeom>
              <a:avLst/>
              <a:gdLst/>
              <a:ahLst/>
              <a:cxnLst/>
              <a:rect l="l" t="t" r="r" b="b"/>
              <a:pathLst>
                <a:path w="1439070" h="1425988">
                  <a:moveTo>
                    <a:pt x="0" y="0"/>
                  </a:moveTo>
                  <a:lnTo>
                    <a:pt x="1439070" y="0"/>
                  </a:lnTo>
                  <a:lnTo>
                    <a:pt x="1439070" y="1425988"/>
                  </a:lnTo>
                  <a:lnTo>
                    <a:pt x="0" y="1425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2"/>
            <p:cNvSpPr/>
            <p:nvPr/>
          </p:nvSpPr>
          <p:spPr>
            <a:xfrm>
              <a:off x="1880470" y="1207123"/>
              <a:ext cx="1088922" cy="958251"/>
            </a:xfrm>
            <a:custGeom>
              <a:avLst/>
              <a:gdLst/>
              <a:ahLst/>
              <a:cxnLst/>
              <a:rect l="l" t="t" r="r" b="b"/>
              <a:pathLst>
                <a:path w="1088922" h="958251">
                  <a:moveTo>
                    <a:pt x="0" y="0"/>
                  </a:moveTo>
                  <a:lnTo>
                    <a:pt x="1088921" y="0"/>
                  </a:lnTo>
                  <a:lnTo>
                    <a:pt x="1088921" y="958251"/>
                  </a:lnTo>
                  <a:lnTo>
                    <a:pt x="0" y="95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631322" y="2088399"/>
              <a:ext cx="1587217" cy="617031"/>
            </a:xfrm>
            <a:custGeom>
              <a:avLst/>
              <a:gdLst/>
              <a:ahLst/>
              <a:cxnLst/>
              <a:rect l="l" t="t" r="r" b="b"/>
              <a:pathLst>
                <a:path w="1587217" h="617031">
                  <a:moveTo>
                    <a:pt x="0" y="0"/>
                  </a:moveTo>
                  <a:lnTo>
                    <a:pt x="1587217" y="0"/>
                  </a:lnTo>
                  <a:lnTo>
                    <a:pt x="1587217" y="617030"/>
                  </a:lnTo>
                  <a:lnTo>
                    <a:pt x="0" y="617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>
            <a:off x="4927756" y="-112243"/>
            <a:ext cx="2678745" cy="798043"/>
          </a:xfrm>
          <a:custGeom>
            <a:avLst/>
            <a:gdLst/>
            <a:ahLst/>
            <a:cxnLst/>
            <a:rect l="l" t="t" r="r" b="b"/>
            <a:pathLst>
              <a:path w="4018117" h="1197064">
                <a:moveTo>
                  <a:pt x="0" y="0"/>
                </a:moveTo>
                <a:lnTo>
                  <a:pt x="4018117" y="0"/>
                </a:lnTo>
                <a:lnTo>
                  <a:pt x="4018117" y="1197064"/>
                </a:lnTo>
                <a:lnTo>
                  <a:pt x="0" y="1197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66594" y="2636372"/>
            <a:ext cx="6410116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8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60" b="1" i="0" u="none" strike="noStrike" kern="1200" cap="none" spc="0" normalizeH="0" baseline="0" noProof="0" dirty="0">
                <a:ln>
                  <a:noFill/>
                </a:ln>
                <a:solidFill>
                  <a:srgbClr val="041852"/>
                </a:solidFill>
                <a:effectLst/>
                <a:uLnTx/>
                <a:uFillTx/>
                <a:latin typeface="Myriad Bold"/>
                <a:ea typeface="Myriad Bold"/>
                <a:cs typeface="Myriad Bold"/>
                <a:sym typeface="Myriad Bold"/>
              </a:rPr>
              <a:t>Energy and Metabolism: Preclinical Models and Methods for Studying Metabolic Flux</a:t>
            </a:r>
          </a:p>
        </p:txBody>
      </p:sp>
      <p:sp>
        <p:nvSpPr>
          <p:cNvPr id="16" name="Freeform 16"/>
          <p:cNvSpPr/>
          <p:nvPr/>
        </p:nvSpPr>
        <p:spPr>
          <a:xfrm rot="2107971">
            <a:off x="-2009595" y="5114854"/>
            <a:ext cx="5728340" cy="1842616"/>
          </a:xfrm>
          <a:custGeom>
            <a:avLst/>
            <a:gdLst/>
            <a:ahLst/>
            <a:cxnLst/>
            <a:rect l="l" t="t" r="r" b="b"/>
            <a:pathLst>
              <a:path w="8592510" h="2763924">
                <a:moveTo>
                  <a:pt x="0" y="0"/>
                </a:moveTo>
                <a:lnTo>
                  <a:pt x="8592509" y="0"/>
                </a:lnTo>
                <a:lnTo>
                  <a:pt x="8592509" y="2763924"/>
                </a:lnTo>
                <a:lnTo>
                  <a:pt x="0" y="2763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7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/>
          <p:cNvSpPr/>
          <p:nvPr/>
        </p:nvSpPr>
        <p:spPr>
          <a:xfrm rot="2700000" flipV="1">
            <a:off x="419953" y="603818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3" y="3908593"/>
                </a:lnTo>
                <a:lnTo>
                  <a:pt x="7909463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4777802" y="5839388"/>
            <a:ext cx="2636397" cy="732290"/>
            <a:chOff x="0" y="0"/>
            <a:chExt cx="5272793" cy="1464581"/>
          </a:xfrm>
        </p:grpSpPr>
        <p:sp>
          <p:nvSpPr>
            <p:cNvPr id="19" name="Freeform 19"/>
            <p:cNvSpPr/>
            <p:nvPr/>
          </p:nvSpPr>
          <p:spPr>
            <a:xfrm>
              <a:off x="0" y="149164"/>
              <a:ext cx="2758304" cy="1232984"/>
            </a:xfrm>
            <a:custGeom>
              <a:avLst/>
              <a:gdLst/>
              <a:ahLst/>
              <a:cxnLst/>
              <a:rect l="l" t="t" r="r" b="b"/>
              <a:pathLst>
                <a:path w="2758304" h="1232984">
                  <a:moveTo>
                    <a:pt x="0" y="0"/>
                  </a:moveTo>
                  <a:lnTo>
                    <a:pt x="2758304" y="0"/>
                  </a:lnTo>
                  <a:lnTo>
                    <a:pt x="2758304" y="1232984"/>
                  </a:lnTo>
                  <a:lnTo>
                    <a:pt x="0" y="1232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20"/>
            <p:cNvSpPr/>
            <p:nvPr/>
          </p:nvSpPr>
          <p:spPr>
            <a:xfrm>
              <a:off x="2822626" y="0"/>
              <a:ext cx="2450166" cy="1464581"/>
            </a:xfrm>
            <a:custGeom>
              <a:avLst/>
              <a:gdLst/>
              <a:ahLst/>
              <a:cxnLst/>
              <a:rect l="l" t="t" r="r" b="b"/>
              <a:pathLst>
                <a:path w="2450166" h="1464581">
                  <a:moveTo>
                    <a:pt x="0" y="0"/>
                  </a:moveTo>
                  <a:lnTo>
                    <a:pt x="2450167" y="0"/>
                  </a:lnTo>
                  <a:lnTo>
                    <a:pt x="2450167" y="1464581"/>
                  </a:lnTo>
                  <a:lnTo>
                    <a:pt x="0" y="1464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466593" y="626279"/>
            <a:ext cx="8825071" cy="538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243" normalizeH="0" baseline="0" noProof="0" dirty="0">
                <a:ln>
                  <a:noFill/>
                </a:ln>
                <a:solidFill>
                  <a:srgbClr val="0371B6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GEROSCIENCE EDUCATION &amp; TRAINING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3A7AEC34-4720-8711-0116-083C2F9FA8FC}"/>
              </a:ext>
            </a:extLst>
          </p:cNvPr>
          <p:cNvSpPr txBox="1"/>
          <p:nvPr/>
        </p:nvSpPr>
        <p:spPr>
          <a:xfrm>
            <a:off x="5360423" y="5486132"/>
            <a:ext cx="1284925" cy="49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33" b="0" i="1" u="none" strike="noStrike" kern="1200" cap="none" spc="0" normalizeH="0" baseline="0" noProof="0" dirty="0">
                <a:ln>
                  <a:noFill/>
                </a:ln>
                <a:solidFill>
                  <a:srgbClr val="16478E"/>
                </a:solidFill>
                <a:effectLst/>
                <a:uLnTx/>
                <a:uFillTx/>
                <a:latin typeface="Myriad Italics"/>
                <a:ea typeface="Myriad Italics"/>
                <a:cs typeface="Myriad Italics"/>
                <a:sym typeface="Myriad Italics"/>
              </a:rPr>
              <a:t>Brought to you by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951F1-3E59-B4D2-2E05-5CB5C2718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B277178-9F32-C6A5-9B04-6E063026C8F5}"/>
              </a:ext>
            </a:extLst>
          </p:cNvPr>
          <p:cNvGrpSpPr/>
          <p:nvPr/>
        </p:nvGrpSpPr>
        <p:grpSpPr>
          <a:xfrm>
            <a:off x="2422883" y="1108600"/>
            <a:ext cx="1038367" cy="117396"/>
            <a:chOff x="0" y="0"/>
            <a:chExt cx="812800" cy="9189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A2783E1-9704-6155-9D75-FC1BA60F479F}"/>
                </a:ext>
              </a:extLst>
            </p:cNvPr>
            <p:cNvSpPr/>
            <p:nvPr/>
          </p:nvSpPr>
          <p:spPr>
            <a:xfrm>
              <a:off x="0" y="0"/>
              <a:ext cx="812800" cy="91894"/>
            </a:xfrm>
            <a:custGeom>
              <a:avLst/>
              <a:gdLst/>
              <a:ahLst/>
              <a:cxnLst/>
              <a:rect l="l" t="t" r="r" b="b"/>
              <a:pathLst>
                <a:path w="812800" h="91894">
                  <a:moveTo>
                    <a:pt x="0" y="0"/>
                  </a:moveTo>
                  <a:lnTo>
                    <a:pt x="812800" y="0"/>
                  </a:lnTo>
                  <a:lnTo>
                    <a:pt x="812800" y="91894"/>
                  </a:lnTo>
                  <a:lnTo>
                    <a:pt x="0" y="91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EFCB061-F7F9-03C5-5EF8-52C105E7A469}"/>
                </a:ext>
              </a:extLst>
            </p:cNvPr>
            <p:cNvSpPr txBox="1"/>
            <p:nvPr/>
          </p:nvSpPr>
          <p:spPr>
            <a:xfrm>
              <a:off x="0" y="-19050"/>
              <a:ext cx="812800" cy="1109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42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392435FD-6BF6-CEE2-434A-FF313921F967}"/>
              </a:ext>
            </a:extLst>
          </p:cNvPr>
          <p:cNvSpPr/>
          <p:nvPr/>
        </p:nvSpPr>
        <p:spPr>
          <a:xfrm rot="5270767">
            <a:off x="-2429186" y="1321973"/>
            <a:ext cx="6911977" cy="4184525"/>
          </a:xfrm>
          <a:custGeom>
            <a:avLst/>
            <a:gdLst/>
            <a:ahLst/>
            <a:cxnLst/>
            <a:rect l="l" t="t" r="r" b="b"/>
            <a:pathLst>
              <a:path w="10367966" h="6276788">
                <a:moveTo>
                  <a:pt x="0" y="0"/>
                </a:moveTo>
                <a:lnTo>
                  <a:pt x="10367967" y="0"/>
                </a:lnTo>
                <a:lnTo>
                  <a:pt x="10367967" y="6276788"/>
                </a:lnTo>
                <a:lnTo>
                  <a:pt x="0" y="6276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9" b="-33457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9029243A-99D4-D418-90E2-E30D55286311}"/>
              </a:ext>
            </a:extLst>
          </p:cNvPr>
          <p:cNvSpPr/>
          <p:nvPr/>
        </p:nvSpPr>
        <p:spPr>
          <a:xfrm flipV="1">
            <a:off x="8869712" y="617220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4" y="3908593"/>
                </a:lnTo>
                <a:lnTo>
                  <a:pt x="7909464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4D69DDA-BC27-3C0F-443C-77F672F2D30A}"/>
              </a:ext>
            </a:extLst>
          </p:cNvPr>
          <p:cNvGrpSpPr/>
          <p:nvPr/>
        </p:nvGrpSpPr>
        <p:grpSpPr>
          <a:xfrm>
            <a:off x="7759751" y="2404373"/>
            <a:ext cx="4432249" cy="3457155"/>
            <a:chOff x="0" y="0"/>
            <a:chExt cx="8864498" cy="691430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F2AC5C3-FF31-80F3-8E0E-3AB6A18CFAFD}"/>
                </a:ext>
              </a:extLst>
            </p:cNvPr>
            <p:cNvSpPr/>
            <p:nvPr/>
          </p:nvSpPr>
          <p:spPr>
            <a:xfrm>
              <a:off x="0" y="0"/>
              <a:ext cx="8864498" cy="6914309"/>
            </a:xfrm>
            <a:custGeom>
              <a:avLst/>
              <a:gdLst/>
              <a:ahLst/>
              <a:cxnLst/>
              <a:rect l="l" t="t" r="r" b="b"/>
              <a:pathLst>
                <a:path w="8864498" h="6914309">
                  <a:moveTo>
                    <a:pt x="0" y="0"/>
                  </a:moveTo>
                  <a:lnTo>
                    <a:pt x="8864498" y="0"/>
                  </a:lnTo>
                  <a:lnTo>
                    <a:pt x="8864498" y="6914309"/>
                  </a:lnTo>
                  <a:lnTo>
                    <a:pt x="0" y="6914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B567E39-B5C3-04AA-2B44-77F51B99423E}"/>
                </a:ext>
              </a:extLst>
            </p:cNvPr>
            <p:cNvSpPr/>
            <p:nvPr/>
          </p:nvSpPr>
          <p:spPr>
            <a:xfrm>
              <a:off x="2103116" y="3742672"/>
              <a:ext cx="643629" cy="1853381"/>
            </a:xfrm>
            <a:custGeom>
              <a:avLst/>
              <a:gdLst/>
              <a:ahLst/>
              <a:cxnLst/>
              <a:rect l="l" t="t" r="r" b="b"/>
              <a:pathLst>
                <a:path w="643629" h="1853381">
                  <a:moveTo>
                    <a:pt x="0" y="0"/>
                  </a:moveTo>
                  <a:lnTo>
                    <a:pt x="643629" y="0"/>
                  </a:lnTo>
                  <a:lnTo>
                    <a:pt x="643629" y="1853381"/>
                  </a:lnTo>
                  <a:lnTo>
                    <a:pt x="0" y="185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31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7237747-F099-2FEA-6128-6F12CD895DF7}"/>
                </a:ext>
              </a:extLst>
            </p:cNvPr>
            <p:cNvSpPr/>
            <p:nvPr/>
          </p:nvSpPr>
          <p:spPr>
            <a:xfrm>
              <a:off x="4103462" y="2446973"/>
              <a:ext cx="1105399" cy="1543070"/>
            </a:xfrm>
            <a:custGeom>
              <a:avLst/>
              <a:gdLst/>
              <a:ahLst/>
              <a:cxnLst/>
              <a:rect l="l" t="t" r="r" b="b"/>
              <a:pathLst>
                <a:path w="1105399" h="1543070">
                  <a:moveTo>
                    <a:pt x="0" y="0"/>
                  </a:moveTo>
                  <a:lnTo>
                    <a:pt x="1105399" y="0"/>
                  </a:lnTo>
                  <a:lnTo>
                    <a:pt x="1105399" y="1543070"/>
                  </a:lnTo>
                  <a:lnTo>
                    <a:pt x="0" y="1543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4720"/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D377AEB-99D3-0FB4-4BCD-34434603E827}"/>
                </a:ext>
              </a:extLst>
            </p:cNvPr>
            <p:cNvSpPr/>
            <p:nvPr/>
          </p:nvSpPr>
          <p:spPr>
            <a:xfrm>
              <a:off x="6565578" y="3742672"/>
              <a:ext cx="1439070" cy="1425988"/>
            </a:xfrm>
            <a:custGeom>
              <a:avLst/>
              <a:gdLst/>
              <a:ahLst/>
              <a:cxnLst/>
              <a:rect l="l" t="t" r="r" b="b"/>
              <a:pathLst>
                <a:path w="1439070" h="1425988">
                  <a:moveTo>
                    <a:pt x="0" y="0"/>
                  </a:moveTo>
                  <a:lnTo>
                    <a:pt x="1439070" y="0"/>
                  </a:lnTo>
                  <a:lnTo>
                    <a:pt x="1439070" y="1425988"/>
                  </a:lnTo>
                  <a:lnTo>
                    <a:pt x="0" y="1425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AEFF8F9-0FD0-A1E8-5EAA-CB86DA2EFA0B}"/>
                </a:ext>
              </a:extLst>
            </p:cNvPr>
            <p:cNvSpPr/>
            <p:nvPr/>
          </p:nvSpPr>
          <p:spPr>
            <a:xfrm>
              <a:off x="1880470" y="1207123"/>
              <a:ext cx="1088922" cy="958251"/>
            </a:xfrm>
            <a:custGeom>
              <a:avLst/>
              <a:gdLst/>
              <a:ahLst/>
              <a:cxnLst/>
              <a:rect l="l" t="t" r="r" b="b"/>
              <a:pathLst>
                <a:path w="1088922" h="958251">
                  <a:moveTo>
                    <a:pt x="0" y="0"/>
                  </a:moveTo>
                  <a:lnTo>
                    <a:pt x="1088921" y="0"/>
                  </a:lnTo>
                  <a:lnTo>
                    <a:pt x="1088921" y="958251"/>
                  </a:lnTo>
                  <a:lnTo>
                    <a:pt x="0" y="95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3178AB0-C981-7E28-F3CB-87507D0597DE}"/>
                </a:ext>
              </a:extLst>
            </p:cNvPr>
            <p:cNvSpPr/>
            <p:nvPr/>
          </p:nvSpPr>
          <p:spPr>
            <a:xfrm>
              <a:off x="1631322" y="2088399"/>
              <a:ext cx="1587217" cy="617031"/>
            </a:xfrm>
            <a:custGeom>
              <a:avLst/>
              <a:gdLst/>
              <a:ahLst/>
              <a:cxnLst/>
              <a:rect l="l" t="t" r="r" b="b"/>
              <a:pathLst>
                <a:path w="1587217" h="617031">
                  <a:moveTo>
                    <a:pt x="0" y="0"/>
                  </a:moveTo>
                  <a:lnTo>
                    <a:pt x="1587217" y="0"/>
                  </a:lnTo>
                  <a:lnTo>
                    <a:pt x="1587217" y="617030"/>
                  </a:lnTo>
                  <a:lnTo>
                    <a:pt x="0" y="617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75FC1335-C8AA-DAD6-7716-7FD3E63C63DF}"/>
              </a:ext>
            </a:extLst>
          </p:cNvPr>
          <p:cNvSpPr/>
          <p:nvPr/>
        </p:nvSpPr>
        <p:spPr>
          <a:xfrm>
            <a:off x="4927756" y="-112243"/>
            <a:ext cx="2678745" cy="798043"/>
          </a:xfrm>
          <a:custGeom>
            <a:avLst/>
            <a:gdLst/>
            <a:ahLst/>
            <a:cxnLst/>
            <a:rect l="l" t="t" r="r" b="b"/>
            <a:pathLst>
              <a:path w="4018117" h="1197064">
                <a:moveTo>
                  <a:pt x="0" y="0"/>
                </a:moveTo>
                <a:lnTo>
                  <a:pt x="4018117" y="0"/>
                </a:lnTo>
                <a:lnTo>
                  <a:pt x="4018117" y="1197064"/>
                </a:lnTo>
                <a:lnTo>
                  <a:pt x="0" y="1197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B138D0A1-4AD4-28B7-E20C-0153A575074B}"/>
              </a:ext>
            </a:extLst>
          </p:cNvPr>
          <p:cNvSpPr/>
          <p:nvPr/>
        </p:nvSpPr>
        <p:spPr>
          <a:xfrm rot="2107971">
            <a:off x="-2009595" y="5114854"/>
            <a:ext cx="5728340" cy="1842616"/>
          </a:xfrm>
          <a:custGeom>
            <a:avLst/>
            <a:gdLst/>
            <a:ahLst/>
            <a:cxnLst/>
            <a:rect l="l" t="t" r="r" b="b"/>
            <a:pathLst>
              <a:path w="8592510" h="2763924">
                <a:moveTo>
                  <a:pt x="0" y="0"/>
                </a:moveTo>
                <a:lnTo>
                  <a:pt x="8592509" y="0"/>
                </a:lnTo>
                <a:lnTo>
                  <a:pt x="8592509" y="2763924"/>
                </a:lnTo>
                <a:lnTo>
                  <a:pt x="0" y="2763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7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4AF497AC-18AC-A3DC-6B1A-87977ABDFE24}"/>
              </a:ext>
            </a:extLst>
          </p:cNvPr>
          <p:cNvSpPr/>
          <p:nvPr/>
        </p:nvSpPr>
        <p:spPr>
          <a:xfrm rot="2700000" flipV="1">
            <a:off x="419953" y="603818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3" y="3908593"/>
                </a:lnTo>
                <a:lnTo>
                  <a:pt x="7909463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8">
            <a:extLst>
              <a:ext uri="{FF2B5EF4-FFF2-40B4-BE49-F238E27FC236}">
                <a16:creationId xmlns:a16="http://schemas.microsoft.com/office/drawing/2014/main" id="{076589E6-098A-6BC7-5083-8F29BD74EF5A}"/>
              </a:ext>
            </a:extLst>
          </p:cNvPr>
          <p:cNvGrpSpPr/>
          <p:nvPr/>
        </p:nvGrpSpPr>
        <p:grpSpPr>
          <a:xfrm>
            <a:off x="4777802" y="5839388"/>
            <a:ext cx="2636397" cy="732290"/>
            <a:chOff x="0" y="0"/>
            <a:chExt cx="5272793" cy="1464581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6725A03-E6B3-3230-312B-42F32CD0BD7B}"/>
                </a:ext>
              </a:extLst>
            </p:cNvPr>
            <p:cNvSpPr/>
            <p:nvPr/>
          </p:nvSpPr>
          <p:spPr>
            <a:xfrm>
              <a:off x="0" y="149164"/>
              <a:ext cx="2758304" cy="1232984"/>
            </a:xfrm>
            <a:custGeom>
              <a:avLst/>
              <a:gdLst/>
              <a:ahLst/>
              <a:cxnLst/>
              <a:rect l="l" t="t" r="r" b="b"/>
              <a:pathLst>
                <a:path w="2758304" h="1232984">
                  <a:moveTo>
                    <a:pt x="0" y="0"/>
                  </a:moveTo>
                  <a:lnTo>
                    <a:pt x="2758304" y="0"/>
                  </a:lnTo>
                  <a:lnTo>
                    <a:pt x="2758304" y="1232984"/>
                  </a:lnTo>
                  <a:lnTo>
                    <a:pt x="0" y="1232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BF10B2A-C18F-07E8-5346-35175F18199C}"/>
                </a:ext>
              </a:extLst>
            </p:cNvPr>
            <p:cNvSpPr/>
            <p:nvPr/>
          </p:nvSpPr>
          <p:spPr>
            <a:xfrm>
              <a:off x="2822626" y="0"/>
              <a:ext cx="2450166" cy="1464581"/>
            </a:xfrm>
            <a:custGeom>
              <a:avLst/>
              <a:gdLst/>
              <a:ahLst/>
              <a:cxnLst/>
              <a:rect l="l" t="t" r="r" b="b"/>
              <a:pathLst>
                <a:path w="2450166" h="1464581">
                  <a:moveTo>
                    <a:pt x="0" y="0"/>
                  </a:moveTo>
                  <a:lnTo>
                    <a:pt x="2450167" y="0"/>
                  </a:lnTo>
                  <a:lnTo>
                    <a:pt x="2450167" y="1464581"/>
                  </a:lnTo>
                  <a:lnTo>
                    <a:pt x="0" y="1464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1">
            <a:extLst>
              <a:ext uri="{FF2B5EF4-FFF2-40B4-BE49-F238E27FC236}">
                <a16:creationId xmlns:a16="http://schemas.microsoft.com/office/drawing/2014/main" id="{9270CF74-1ADE-DA5B-50ED-97998DFAEEA0}"/>
              </a:ext>
            </a:extLst>
          </p:cNvPr>
          <p:cNvSpPr txBox="1"/>
          <p:nvPr/>
        </p:nvSpPr>
        <p:spPr>
          <a:xfrm>
            <a:off x="5360423" y="5486132"/>
            <a:ext cx="1284925" cy="49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33" b="0" i="1" u="none" strike="noStrike" kern="1200" cap="none" spc="0" normalizeH="0" baseline="0" noProof="0" dirty="0">
                <a:ln>
                  <a:noFill/>
                </a:ln>
                <a:solidFill>
                  <a:srgbClr val="16478E"/>
                </a:solidFill>
                <a:effectLst/>
                <a:uLnTx/>
                <a:uFillTx/>
                <a:latin typeface="Myriad Italics"/>
                <a:ea typeface="Myriad Italics"/>
                <a:cs typeface="Myriad Italics"/>
                <a:sym typeface="Myriad Italics"/>
              </a:rPr>
              <a:t>Brought to you by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EF116580-EF39-C9D7-015A-6094B7B4553C}"/>
              </a:ext>
            </a:extLst>
          </p:cNvPr>
          <p:cNvSpPr txBox="1"/>
          <p:nvPr/>
        </p:nvSpPr>
        <p:spPr>
          <a:xfrm>
            <a:off x="1466593" y="626279"/>
            <a:ext cx="9123651" cy="538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243" normalizeH="0" baseline="0" noProof="0" dirty="0">
                <a:ln>
                  <a:noFill/>
                </a:ln>
                <a:solidFill>
                  <a:srgbClr val="0371B6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GEROSCIENCE EDUCATION &amp; TRAINING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9DCB0B-31B8-8886-3289-17221479AC1B}"/>
              </a:ext>
            </a:extLst>
          </p:cNvPr>
          <p:cNvSpPr txBox="1"/>
          <p:nvPr/>
        </p:nvSpPr>
        <p:spPr>
          <a:xfrm>
            <a:off x="1439840" y="2421949"/>
            <a:ext cx="63199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The Geroscience Education and Training Network and the GET 2 Network Collaborative (GET Network + GSA) are supported by the National Institute on Aging of the National Institutes of Health under Awards Number R25AG073119 (NIA GCG) and R25AG091038 (NIA DAB).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The content is solely the responsibility of the authors and does not necessarily represent the official views of the National Institutes of Health. </a:t>
            </a:r>
          </a:p>
        </p:txBody>
      </p:sp>
    </p:spTree>
    <p:extLst>
      <p:ext uri="{BB962C8B-B14F-4D97-AF65-F5344CB8AC3E}">
        <p14:creationId xmlns:p14="http://schemas.microsoft.com/office/powerpoint/2010/main" val="105918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lvl="0"/>
            <a:r>
              <a:rPr lang="en-US" dirty="0"/>
              <a:t>Preclinical models and methods for studying metabolic flux</a:t>
            </a:r>
            <a:endParaRPr dirty="0"/>
          </a:p>
        </p:txBody>
      </p:sp>
      <p:sp>
        <p:nvSpPr>
          <p:cNvPr id="130" name="Google Shape;130;p2"/>
          <p:cNvSpPr txBox="1"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Tahoma"/>
                <a:ea typeface="Tahoma"/>
                <a:cs typeface="Tahoma"/>
                <a:sym typeface="Tahoma"/>
              </a:rPr>
              <a:t>The limits of snapshots when trying to understand a moving picture.</a:t>
            </a:r>
            <a:endParaRPr dirty="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3"/>
    </mc:Choice>
    <mc:Fallback xmlns="">
      <p:transition spd="slow" advTm="207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 txBox="1">
            <a:spLocks noGrp="1"/>
          </p:cNvSpPr>
          <p:nvPr>
            <p:ph type="title"/>
          </p:nvPr>
        </p:nvSpPr>
        <p:spPr>
          <a:xfrm>
            <a:off x="5094695" y="1047095"/>
            <a:ext cx="6272784" cy="1536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ahoma"/>
              <a:buNone/>
            </a:pPr>
            <a:r>
              <a:rPr lang="en-US" sz="5200" dirty="0">
                <a:latin typeface="Tahoma"/>
                <a:ea typeface="Tahoma"/>
                <a:cs typeface="Tahoma"/>
                <a:sym typeface="Tahoma"/>
              </a:rPr>
              <a:t>Learning Objectives</a:t>
            </a:r>
            <a:endParaRPr dirty="0"/>
          </a:p>
        </p:txBody>
      </p:sp>
      <p:sp>
        <p:nvSpPr>
          <p:cNvPr id="136" name="Google Shape;136;p3"/>
          <p:cNvSpPr txBox="1">
            <a:spLocks noGrp="1"/>
          </p:cNvSpPr>
          <p:nvPr>
            <p:ph type="body" idx="1"/>
          </p:nvPr>
        </p:nvSpPr>
        <p:spPr>
          <a:xfrm>
            <a:off x="1821637" y="3355848"/>
            <a:ext cx="7419330" cy="282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/>
              <a:t>Understand how mice and rats differ regarding aging and metabolism</a:t>
            </a: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/>
              <a:t>Understand how strain impacts outcomes of aging and metabolism</a:t>
            </a: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/>
              <a:t>Understanding of how sex interacts with species and strain</a:t>
            </a: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00"/>
    </mc:Choice>
    <mc:Fallback xmlns="">
      <p:transition spd="slow" advTm="136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5F440-05A4-38E2-3269-1BA2375EE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A84847F-8C0C-4B70-7DDA-40D5FF741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673" y="2468683"/>
            <a:ext cx="1419596" cy="192063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2624A78-C313-524F-BF71-37C4BD025716}"/>
              </a:ext>
            </a:extLst>
          </p:cNvPr>
          <p:cNvGrpSpPr/>
          <p:nvPr/>
        </p:nvGrpSpPr>
        <p:grpSpPr>
          <a:xfrm>
            <a:off x="5072138" y="2555964"/>
            <a:ext cx="4488949" cy="1746070"/>
            <a:chOff x="1812616" y="3981282"/>
            <a:chExt cx="5321861" cy="24887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253F3B1-F3EE-1973-928D-E3B526394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2616" y="3981282"/>
              <a:ext cx="2468182" cy="248875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3FA7EA-824C-37AF-6135-18130FA84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0" y="4264728"/>
              <a:ext cx="2562477" cy="1921858"/>
            </a:xfrm>
            <a:prstGeom prst="rect">
              <a:avLst/>
            </a:prstGeom>
          </p:spPr>
        </p:pic>
      </p:grpSp>
      <p:sp>
        <p:nvSpPr>
          <p:cNvPr id="10" name="Title 9">
            <a:extLst>
              <a:ext uri="{FF2B5EF4-FFF2-40B4-BE49-F238E27FC236}">
                <a16:creationId xmlns:a16="http://schemas.microsoft.com/office/drawing/2014/main" id="{3455EED7-064D-685B-4CAD-F2BA618F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dirty="0"/>
              <a:t>Krogh Principle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CFCA0B1-C770-F7F5-6CEC-A8A93E38E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516" y="4595854"/>
            <a:ext cx="7342932" cy="1576346"/>
          </a:xfrm>
        </p:spPr>
        <p:txBody>
          <a:bodyPr>
            <a:normAutofit fontScale="92500" lnSpcReduction="10000"/>
          </a:bodyPr>
          <a:lstStyle/>
          <a:p>
            <a:pPr marL="114300" indent="0">
              <a:buNone/>
            </a:pPr>
            <a:r>
              <a:rPr lang="en-US" dirty="0"/>
              <a:t>"for ... a large number of problems there will be some animal of choice, or a few such animals, on which it can be most conveniently studied."</a:t>
            </a:r>
            <a:br>
              <a:rPr lang="en-US" dirty="0"/>
            </a:b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478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66"/>
    </mc:Choice>
    <mc:Fallback xmlns="">
      <p:transition spd="slow" advTm="35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r>
              <a:rPr lang="en-US" dirty="0"/>
              <a:t>To understand how mice and rats differ regarding aging and metabolism</a:t>
            </a:r>
            <a:endParaRPr dirty="0"/>
          </a:p>
        </p:txBody>
      </p:sp>
      <p:sp>
        <p:nvSpPr>
          <p:cNvPr id="156" name="Google Shape;156;p6"/>
          <p:cNvSpPr txBox="1">
            <a:spLocks noGrp="1"/>
          </p:cNvSpPr>
          <p:nvPr>
            <p:ph type="body" idx="1"/>
          </p:nvPr>
        </p:nvSpPr>
        <p:spPr>
          <a:xfrm>
            <a:off x="8589794" y="1933956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Objective 1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6"/>
    </mc:Choice>
    <mc:Fallback xmlns="">
      <p:transition spd="slow" advTm="746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6A6A1-E80A-8558-A2F7-55317B6DF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3F8AB9E-6538-BE2B-4178-38BFF7AD5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978" y="3227832"/>
            <a:ext cx="4088136" cy="32461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670CFD-0889-2D23-A566-CEF8194CB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2" y="3279132"/>
            <a:ext cx="4504806" cy="29093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1F1A0D-195E-0152-3268-110DDAC38F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2098508"/>
            <a:ext cx="3137020" cy="1103709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67D432-ACB6-441E-C60E-C4457BD28A47}"/>
              </a:ext>
            </a:extLst>
          </p:cNvPr>
          <p:cNvSpPr txBox="1"/>
          <p:nvPr/>
        </p:nvSpPr>
        <p:spPr>
          <a:xfrm>
            <a:off x="449035" y="2291695"/>
            <a:ext cx="2236642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Rats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Quantity of tissue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Easier to handle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980328-AF3E-00DF-AC11-B76303487BFA}"/>
              </a:ext>
            </a:extLst>
          </p:cNvPr>
          <p:cNvSpPr txBox="1"/>
          <p:nvPr/>
        </p:nvSpPr>
        <p:spPr>
          <a:xfrm>
            <a:off x="9470572" y="2291695"/>
            <a:ext cx="2212521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Mice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Genetic tractability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Ease of housing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Cost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Availability of tools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E2E6D9-C1DE-5F24-9994-2EF980184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Rodent models in aging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930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00"/>
    </mc:Choice>
    <mc:Fallback xmlns="">
      <p:transition spd="slow" advTm="41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B5DB1-99CE-4D5C-FE37-BD7B89AFA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0357895-6B4D-A734-1F3A-80220486E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279294" y="2139696"/>
            <a:ext cx="6151374" cy="3583546"/>
          </a:xfrm>
          <a:prstGeom prst="rect">
            <a:avLst/>
          </a:prstGeom>
        </p:spPr>
      </p:pic>
      <p:sp>
        <p:nvSpPr>
          <p:cNvPr id="5" name="TextBox 41">
            <a:extLst>
              <a:ext uri="{FF2B5EF4-FFF2-40B4-BE49-F238E27FC236}">
                <a16:creationId xmlns:a16="http://schemas.microsoft.com/office/drawing/2014/main" id="{2904B663-0E11-5D07-227D-806AC63A5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8036" y="5810412"/>
            <a:ext cx="2292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Millions of Years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40F55C9-8E16-9CED-3332-DAB70AA89357}"/>
              </a:ext>
            </a:extLst>
          </p:cNvPr>
          <p:cNvGrpSpPr/>
          <p:nvPr/>
        </p:nvGrpSpPr>
        <p:grpSpPr>
          <a:xfrm>
            <a:off x="7781527" y="4491884"/>
            <a:ext cx="2884634" cy="584775"/>
            <a:chOff x="8077199" y="4343400"/>
            <a:chExt cx="3581401" cy="650742"/>
          </a:xfrm>
        </p:grpSpPr>
        <p:sp>
          <p:nvSpPr>
            <p:cNvPr id="11" name="Line 32">
              <a:extLst>
                <a:ext uri="{FF2B5EF4-FFF2-40B4-BE49-F238E27FC236}">
                  <a16:creationId xmlns:a16="http://schemas.microsoft.com/office/drawing/2014/main" id="{B66924E6-7510-9985-65CA-0933047DC4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77199" y="4910137"/>
              <a:ext cx="344488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18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Line 33">
              <a:extLst>
                <a:ext uri="{FF2B5EF4-FFF2-40B4-BE49-F238E27FC236}">
                  <a16:creationId xmlns:a16="http://schemas.microsoft.com/office/drawing/2014/main" id="{81432E86-CC8D-7854-CB82-F4CDC57607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77199" y="4560887"/>
              <a:ext cx="344488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18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E333F2B-0D99-E4C0-4EB7-ADBCA18881EE}"/>
                </a:ext>
              </a:extLst>
            </p:cNvPr>
            <p:cNvSpPr txBox="1"/>
            <p:nvPr/>
          </p:nvSpPr>
          <p:spPr>
            <a:xfrm>
              <a:off x="8686800" y="4343400"/>
              <a:ext cx="2971800" cy="650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Rats and mice diverged ~30 million years ago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2BF3B3-0408-D8EE-43BE-B30377D9802C}"/>
              </a:ext>
            </a:extLst>
          </p:cNvPr>
          <p:cNvGrpSpPr/>
          <p:nvPr/>
        </p:nvGrpSpPr>
        <p:grpSpPr>
          <a:xfrm>
            <a:off x="7774115" y="2228975"/>
            <a:ext cx="2823258" cy="1242544"/>
            <a:chOff x="8077200" y="2046287"/>
            <a:chExt cx="3505200" cy="1382713"/>
          </a:xfrm>
        </p:grpSpPr>
        <p:sp>
          <p:nvSpPr>
            <p:cNvPr id="15" name="Line 32">
              <a:extLst>
                <a:ext uri="{FF2B5EF4-FFF2-40B4-BE49-F238E27FC236}">
                  <a16:creationId xmlns:a16="http://schemas.microsoft.com/office/drawing/2014/main" id="{2501D149-812D-0479-2E10-8A5830F46D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77200" y="3429000"/>
              <a:ext cx="344488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18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Line 33">
              <a:extLst>
                <a:ext uri="{FF2B5EF4-FFF2-40B4-BE49-F238E27FC236}">
                  <a16:creationId xmlns:a16="http://schemas.microsoft.com/office/drawing/2014/main" id="{9279AB83-88E6-6B3B-E3D0-2AFB39DED8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77200" y="2046287"/>
              <a:ext cx="344488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US" sz="180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2E1217-29B7-787A-E89C-FBD260EFDF3C}"/>
                </a:ext>
              </a:extLst>
            </p:cNvPr>
            <p:cNvSpPr txBox="1"/>
            <p:nvPr/>
          </p:nvSpPr>
          <p:spPr>
            <a:xfrm>
              <a:off x="8763001" y="2203450"/>
              <a:ext cx="2819399" cy="924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accent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Humans and rhesus diverged ~25 million years ago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FD4BD7C-61D4-942C-88BB-FDA5DD42C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112" y="6266915"/>
            <a:ext cx="5295010" cy="5553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0646183-32C3-8F3F-009C-48D07CE28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Evolutionary Relationship Between Rats and Mice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477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33"/>
    </mc:Choice>
    <mc:Fallback xmlns="">
      <p:transition spd="slow" advTm="21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1F927-0D21-69C9-7C26-809B4DC3B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59501BD-C5D2-DB2B-43B0-1D3A78E0F0A5}"/>
              </a:ext>
            </a:extLst>
          </p:cNvPr>
          <p:cNvGrpSpPr/>
          <p:nvPr/>
        </p:nvGrpSpPr>
        <p:grpSpPr>
          <a:xfrm>
            <a:off x="516355" y="2449924"/>
            <a:ext cx="9535950" cy="3236538"/>
            <a:chOff x="-531771" y="2286170"/>
            <a:chExt cx="9296402" cy="2743200"/>
          </a:xfrm>
        </p:grpSpPr>
        <p:graphicFrame>
          <p:nvGraphicFramePr>
            <p:cNvPr id="6" name="Chart 5">
              <a:extLst>
                <a:ext uri="{FF2B5EF4-FFF2-40B4-BE49-F238E27FC236}">
                  <a16:creationId xmlns:a16="http://schemas.microsoft.com/office/drawing/2014/main" id="{7551C45C-5C1B-9970-023A-817414049F8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36648689"/>
                </p:ext>
              </p:extLst>
            </p:nvPr>
          </p:nvGraphicFramePr>
          <p:xfrm>
            <a:off x="4192631" y="228617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C43B007B-A866-8E51-D1C3-C08CAF49F6D3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60107242"/>
                </p:ext>
              </p:extLst>
            </p:nvPr>
          </p:nvGraphicFramePr>
          <p:xfrm>
            <a:off x="-531771" y="2286170"/>
            <a:ext cx="457200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4618701-396B-5B84-9C2B-F3961462854E}"/>
              </a:ext>
            </a:extLst>
          </p:cNvPr>
          <p:cNvGrpSpPr/>
          <p:nvPr/>
        </p:nvGrpSpPr>
        <p:grpSpPr>
          <a:xfrm>
            <a:off x="4582636" y="5947506"/>
            <a:ext cx="1247058" cy="567154"/>
            <a:chOff x="9220200" y="3090446"/>
            <a:chExt cx="570789" cy="5671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C5991B9-EEF3-060B-FFE2-39B03BCAB80C}"/>
                </a:ext>
              </a:extLst>
            </p:cNvPr>
            <p:cNvSpPr/>
            <p:nvPr/>
          </p:nvSpPr>
          <p:spPr>
            <a:xfrm>
              <a:off x="9220200" y="3187073"/>
              <a:ext cx="152400" cy="14530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6B6208-1D23-D136-74D0-6CB252B48AE1}"/>
                </a:ext>
              </a:extLst>
            </p:cNvPr>
            <p:cNvSpPr/>
            <p:nvPr/>
          </p:nvSpPr>
          <p:spPr>
            <a:xfrm>
              <a:off x="9220200" y="3415673"/>
              <a:ext cx="152400" cy="14530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1BFC0AE-5290-41F2-FE8F-EDB9673B3D94}"/>
                </a:ext>
              </a:extLst>
            </p:cNvPr>
            <p:cNvSpPr txBox="1"/>
            <p:nvPr/>
          </p:nvSpPr>
          <p:spPr>
            <a:xfrm>
              <a:off x="9409314" y="3090446"/>
              <a:ext cx="2767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Male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FB1C20-195B-E902-F7B6-F176FF5B634F}"/>
                </a:ext>
              </a:extLst>
            </p:cNvPr>
            <p:cNvSpPr txBox="1"/>
            <p:nvPr/>
          </p:nvSpPr>
          <p:spPr>
            <a:xfrm>
              <a:off x="9409314" y="3319046"/>
              <a:ext cx="3816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Female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3E0682-DA5B-6A99-E94A-DFCA52F6B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Maximum Lifespan of Common Laboratory Rats and Mice</a:t>
            </a:r>
          </a:p>
        </p:txBody>
      </p:sp>
    </p:spTree>
    <p:extLst>
      <p:ext uri="{BB962C8B-B14F-4D97-AF65-F5344CB8AC3E}">
        <p14:creationId xmlns:p14="http://schemas.microsoft.com/office/powerpoint/2010/main" val="269666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33"/>
    </mc:Choice>
    <mc:Fallback xmlns="">
      <p:transition spd="slow" advTm="2113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747F1-B752-7E4C-D5AE-476E3B78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D452EE3-BDE9-ECE5-6379-0FFB47308A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717149"/>
              </p:ext>
            </p:extLst>
          </p:nvPr>
        </p:nvGraphicFramePr>
        <p:xfrm>
          <a:off x="612321" y="247358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322CD3D-270C-96E2-D12C-619FF9ACF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4062273"/>
              </p:ext>
            </p:extLst>
          </p:nvPr>
        </p:nvGraphicFramePr>
        <p:xfrm>
          <a:off x="3584121" y="245956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4400B70-406D-9B25-D803-DF821DA5E5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5872418"/>
              </p:ext>
            </p:extLst>
          </p:nvPr>
        </p:nvGraphicFramePr>
        <p:xfrm>
          <a:off x="6423014" y="247105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52B5743-C9C3-61C9-0720-0C765B6C22D0}"/>
              </a:ext>
            </a:extLst>
          </p:cNvPr>
          <p:cNvSpPr txBox="1"/>
          <p:nvPr/>
        </p:nvSpPr>
        <p:spPr>
          <a:xfrm>
            <a:off x="2951661" y="2128326"/>
            <a:ext cx="5836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Incidence of Major Pathology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9804E2B-5A5E-2B12-7393-F4239F21B9E6}"/>
              </a:ext>
            </a:extLst>
          </p:cNvPr>
          <p:cNvGrpSpPr/>
          <p:nvPr/>
        </p:nvGrpSpPr>
        <p:grpSpPr>
          <a:xfrm>
            <a:off x="3584488" y="5278968"/>
            <a:ext cx="5493851" cy="400110"/>
            <a:chOff x="3810367" y="5867400"/>
            <a:chExt cx="5493851" cy="40011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8D23C288-9231-0D09-4DD0-D26D95D0D8E2}"/>
                </a:ext>
              </a:extLst>
            </p:cNvPr>
            <p:cNvGrpSpPr/>
            <p:nvPr/>
          </p:nvGrpSpPr>
          <p:grpSpPr>
            <a:xfrm>
              <a:off x="3810367" y="5867400"/>
              <a:ext cx="1190723" cy="400110"/>
              <a:chOff x="2819400" y="5619690"/>
              <a:chExt cx="1190723" cy="40011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CB9455C-526B-18EE-7D3C-D0119007DBEF}"/>
                  </a:ext>
                </a:extLst>
              </p:cNvPr>
              <p:cNvSpPr/>
              <p:nvPr/>
            </p:nvSpPr>
            <p:spPr>
              <a:xfrm>
                <a:off x="2819400" y="5705445"/>
                <a:ext cx="228600" cy="22860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DA0D2DD-0DE2-E901-A9CE-FE80C6B4CF09}"/>
                  </a:ext>
                </a:extLst>
              </p:cNvPr>
              <p:cNvSpPr txBox="1"/>
              <p:nvPr/>
            </p:nvSpPr>
            <p:spPr>
              <a:xfrm>
                <a:off x="3048000" y="5619690"/>
                <a:ext cx="9621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Cancer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78665DF-DE93-59F1-FAD2-DD3039736833}"/>
                </a:ext>
              </a:extLst>
            </p:cNvPr>
            <p:cNvGrpSpPr/>
            <p:nvPr/>
          </p:nvGrpSpPr>
          <p:grpSpPr>
            <a:xfrm>
              <a:off x="5181600" y="5867400"/>
              <a:ext cx="1981003" cy="400110"/>
              <a:chOff x="5005755" y="5629245"/>
              <a:chExt cx="1981003" cy="40011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4FBA71E-2D06-0128-D1E1-B9F411AEB906}"/>
                  </a:ext>
                </a:extLst>
              </p:cNvPr>
              <p:cNvSpPr/>
              <p:nvPr/>
            </p:nvSpPr>
            <p:spPr>
              <a:xfrm>
                <a:off x="5005755" y="5715000"/>
                <a:ext cx="228600" cy="22860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9A1C71-161D-E6F8-1797-1BCC0BC33412}"/>
                  </a:ext>
                </a:extLst>
              </p:cNvPr>
              <p:cNvSpPr txBox="1"/>
              <p:nvPr/>
            </p:nvSpPr>
            <p:spPr>
              <a:xfrm>
                <a:off x="5234355" y="5629245"/>
                <a:ext cx="175240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Heart Disease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FE02A58-9CB4-FC25-54C1-A5D4EF1FAFAD}"/>
                </a:ext>
              </a:extLst>
            </p:cNvPr>
            <p:cNvGrpSpPr/>
            <p:nvPr/>
          </p:nvGrpSpPr>
          <p:grpSpPr>
            <a:xfrm>
              <a:off x="7315200" y="5867400"/>
              <a:ext cx="1989018" cy="400110"/>
              <a:chOff x="7543800" y="5651395"/>
              <a:chExt cx="1989018" cy="40011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7EFDA79-71BC-C00B-C366-27789A4B55E7}"/>
                  </a:ext>
                </a:extLst>
              </p:cNvPr>
              <p:cNvSpPr/>
              <p:nvPr/>
            </p:nvSpPr>
            <p:spPr>
              <a:xfrm>
                <a:off x="7543800" y="5737150"/>
                <a:ext cx="228600" cy="228600"/>
              </a:xfrm>
              <a:prstGeom prst="rect">
                <a:avLst/>
              </a:prstGeom>
              <a:solidFill>
                <a:schemeClr val="accent3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8F716E-C644-F57D-BEE0-0344545DD053}"/>
                  </a:ext>
                </a:extLst>
              </p:cNvPr>
              <p:cNvSpPr txBox="1"/>
              <p:nvPr/>
            </p:nvSpPr>
            <p:spPr>
              <a:xfrm>
                <a:off x="7772400" y="5651395"/>
                <a:ext cx="176041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Renal Disease</a:t>
                </a:r>
              </a:p>
            </p:txBody>
          </p:sp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9A2BCF0-0380-8BCF-95FD-DA8CFE83EEF9}"/>
              </a:ext>
            </a:extLst>
          </p:cNvPr>
          <p:cNvSpPr/>
          <p:nvPr/>
        </p:nvSpPr>
        <p:spPr>
          <a:xfrm>
            <a:off x="2191131" y="4810581"/>
            <a:ext cx="7155712" cy="38024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D08DCA9-6344-7E5D-2C4B-79D84978DE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211" y="5755278"/>
            <a:ext cx="2968306" cy="10443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2DF583B-0C61-20E5-4CF5-2763E62C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Rodent versus human pathology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33"/>
    </mc:Choice>
    <mc:Fallback xmlns="">
      <p:transition spd="slow" advTm="34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5" grpId="0">
        <p:bldAsOne/>
      </p:bldGraphic>
      <p:bldGraphic spid="10" grpId="0">
        <p:bldAsOne/>
      </p:bldGraphic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9E860-F2FE-ADEA-82EB-BF70C2520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965D9912-1C5F-76FD-0BAE-85682E591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720" y="1344672"/>
            <a:ext cx="7496626" cy="514474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3165B88E-73E3-7F3B-E7D3-07170DFC5F21}"/>
              </a:ext>
            </a:extLst>
          </p:cNvPr>
          <p:cNvSpPr/>
          <p:nvPr/>
        </p:nvSpPr>
        <p:spPr>
          <a:xfrm>
            <a:off x="1790700" y="4748463"/>
            <a:ext cx="8240050" cy="1807844"/>
          </a:xfrm>
          <a:prstGeom prst="ellipse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19E2D6-5DF5-7407-E502-EA0B8FC69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975" y="71502"/>
            <a:ext cx="5644116" cy="12062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110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772"/>
    </mc:Choice>
    <mc:Fallback xmlns="">
      <p:transition spd="slow" advTm="497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6B03D-2FE8-B3C2-CBC0-24182703C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BD78DE-8A3F-CFCC-6305-B6A8D5F9F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518" y="2508471"/>
            <a:ext cx="6413941" cy="17423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D223E18-4A4F-83E6-E1B3-C499FC8F98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33"/>
          <a:stretch/>
        </p:blipFill>
        <p:spPr>
          <a:xfrm>
            <a:off x="1388618" y="4328337"/>
            <a:ext cx="6413941" cy="17423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401CCAC-F595-9DE0-576F-501CE5DD1D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6134" y="6026892"/>
            <a:ext cx="1844174" cy="6611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EB49A2-FE26-B979-DD4A-1F5F0B8A3F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9625" y="2710878"/>
            <a:ext cx="2557192" cy="15399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109E1D-1428-EA79-3868-71BDB4CBAE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35461" y="4404702"/>
            <a:ext cx="2672475" cy="15896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61D8732-21E3-9E2A-1D29-DFB8208D5004}"/>
              </a:ext>
            </a:extLst>
          </p:cNvPr>
          <p:cNvSpPr txBox="1"/>
          <p:nvPr/>
        </p:nvSpPr>
        <p:spPr>
          <a:xfrm>
            <a:off x="2430783" y="2217739"/>
            <a:ext cx="659231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47CE7F-55BB-EBEB-E903-F0A5581706E6}"/>
              </a:ext>
            </a:extLst>
          </p:cNvPr>
          <p:cNvSpPr txBox="1"/>
          <p:nvPr/>
        </p:nvSpPr>
        <p:spPr>
          <a:xfrm>
            <a:off x="8433552" y="2421949"/>
            <a:ext cx="1621916" cy="264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Food preference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C7EB6D-0A72-007F-A84E-C80A95883021}"/>
              </a:ext>
            </a:extLst>
          </p:cNvPr>
          <p:cNvSpPr txBox="1"/>
          <p:nvPr/>
        </p:nvSpPr>
        <p:spPr>
          <a:xfrm>
            <a:off x="2449720" y="6182320"/>
            <a:ext cx="753617" cy="31706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Mice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EB1B7F82-1F14-319B-812E-DDA3763C0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Rodent versus human metabolism</a:t>
            </a:r>
          </a:p>
        </p:txBody>
      </p:sp>
    </p:spTree>
    <p:extLst>
      <p:ext uri="{BB962C8B-B14F-4D97-AF65-F5344CB8AC3E}">
        <p14:creationId xmlns:p14="http://schemas.microsoft.com/office/powerpoint/2010/main" val="164926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00"/>
    </mc:Choice>
    <mc:Fallback xmlns="">
      <p:transition spd="slow" advTm="644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895D9-B873-DD93-AC73-673F2F908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765A83C4-FC44-C0B3-6049-6D90B784F8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651192"/>
              </p:ext>
            </p:extLst>
          </p:nvPr>
        </p:nvGraphicFramePr>
        <p:xfrm>
          <a:off x="835150" y="2107185"/>
          <a:ext cx="105217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3200">
                  <a:extLst>
                    <a:ext uri="{9D8B030D-6E8A-4147-A177-3AD203B41FA5}">
                      <a16:colId xmlns:a16="http://schemas.microsoft.com/office/drawing/2014/main" val="2271204396"/>
                    </a:ext>
                  </a:extLst>
                </a:gridCol>
                <a:gridCol w="1568450">
                  <a:extLst>
                    <a:ext uri="{9D8B030D-6E8A-4147-A177-3AD203B41FA5}">
                      <a16:colId xmlns:a16="http://schemas.microsoft.com/office/drawing/2014/main" val="1510881627"/>
                    </a:ext>
                  </a:extLst>
                </a:gridCol>
                <a:gridCol w="1737650">
                  <a:extLst>
                    <a:ext uri="{9D8B030D-6E8A-4147-A177-3AD203B41FA5}">
                      <a16:colId xmlns:a16="http://schemas.microsoft.com/office/drawing/2014/main" val="3628745631"/>
                    </a:ext>
                  </a:extLst>
                </a:gridCol>
                <a:gridCol w="1503100">
                  <a:extLst>
                    <a:ext uri="{9D8B030D-6E8A-4147-A177-3AD203B41FA5}">
                      <a16:colId xmlns:a16="http://schemas.microsoft.com/office/drawing/2014/main" val="3213399784"/>
                    </a:ext>
                  </a:extLst>
                </a:gridCol>
                <a:gridCol w="1503100">
                  <a:extLst>
                    <a:ext uri="{9D8B030D-6E8A-4147-A177-3AD203B41FA5}">
                      <a16:colId xmlns:a16="http://schemas.microsoft.com/office/drawing/2014/main" val="3730366935"/>
                    </a:ext>
                  </a:extLst>
                </a:gridCol>
                <a:gridCol w="1503100">
                  <a:extLst>
                    <a:ext uri="{9D8B030D-6E8A-4147-A177-3AD203B41FA5}">
                      <a16:colId xmlns:a16="http://schemas.microsoft.com/office/drawing/2014/main" val="848024996"/>
                    </a:ext>
                  </a:extLst>
                </a:gridCol>
                <a:gridCol w="1503100">
                  <a:extLst>
                    <a:ext uri="{9D8B030D-6E8A-4147-A177-3AD203B41FA5}">
                      <a16:colId xmlns:a16="http://schemas.microsoft.com/office/drawing/2014/main" val="3965673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 in force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 in mass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 in myofiber #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 in myofiber CSA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 in specific tension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Change in moto-neuron 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930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 5%</a:t>
                      </a:r>
                    </a:p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 35%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10-25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896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Male C57Bl6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129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Male F344BN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 10%</a:t>
                      </a:r>
                    </a:p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IIA 10%</a:t>
                      </a:r>
                    </a:p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IIB 30%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976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Male F344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 0-10%</a:t>
                      </a:r>
                    </a:p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IIA 0-15%</a:t>
                      </a:r>
                    </a:p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IIB 10-25%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374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Male Wistar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 5-10%</a:t>
                      </a:r>
                    </a:p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IIA 15-20%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715362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9C5E00A6-B419-C652-F626-442182698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9795" y="5919479"/>
            <a:ext cx="4640577" cy="856225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798EB6-7464-EE72-32D9-654A5933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Muscle Differences</a:t>
            </a:r>
          </a:p>
        </p:txBody>
      </p:sp>
    </p:spTree>
    <p:extLst>
      <p:ext uri="{BB962C8B-B14F-4D97-AF65-F5344CB8AC3E}">
        <p14:creationId xmlns:p14="http://schemas.microsoft.com/office/powerpoint/2010/main" val="415260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33"/>
    </mc:Choice>
    <mc:Fallback xmlns="">
      <p:transition spd="slow" advTm="4883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603F1-8023-DC07-E37F-CFF14D3BD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D443A23-C9D9-D05D-7F73-F02366F34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2" y="2142708"/>
            <a:ext cx="4112379" cy="352795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2EF49FA-DAF3-ED77-B774-A3BECECB3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622" y="5874661"/>
            <a:ext cx="6782174" cy="9010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ECC43C0-87C3-E361-E940-FB803A2D7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Brain Differences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47ECA8-EDC4-2E06-9787-544786E367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869" y="2142709"/>
            <a:ext cx="4734681" cy="353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7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33"/>
    </mc:Choice>
    <mc:Fallback xmlns="">
      <p:transition spd="slow" advTm="3843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67FEE-D76F-7AF0-2ACD-068E165C7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F52A6E6-91CB-88DD-EF4F-B61DE835AD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237"/>
          <a:stretch/>
        </p:blipFill>
        <p:spPr>
          <a:xfrm>
            <a:off x="1295400" y="2139696"/>
            <a:ext cx="4266511" cy="3902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3DB368-5422-BEA1-40E0-351B1E434C2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265"/>
          <a:stretch/>
        </p:blipFill>
        <p:spPr>
          <a:xfrm>
            <a:off x="5976400" y="2178898"/>
            <a:ext cx="4096015" cy="36906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D8965C-AE67-007F-685E-79642DEFA522}"/>
              </a:ext>
            </a:extLst>
          </p:cNvPr>
          <p:cNvSpPr txBox="1"/>
          <p:nvPr/>
        </p:nvSpPr>
        <p:spPr>
          <a:xfrm>
            <a:off x="8680066" y="5281556"/>
            <a:ext cx="1632334" cy="3661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months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A64223-6223-B6B4-415B-9DE483CEFD71}"/>
              </a:ext>
            </a:extLst>
          </p:cNvPr>
          <p:cNvSpPr txBox="1"/>
          <p:nvPr/>
        </p:nvSpPr>
        <p:spPr>
          <a:xfrm>
            <a:off x="4247341" y="5351019"/>
            <a:ext cx="1632334" cy="3661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 months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272A3C-3F12-1DE1-9025-1B12A5784B68}"/>
              </a:ext>
            </a:extLst>
          </p:cNvPr>
          <p:cNvCxnSpPr/>
          <p:nvPr/>
        </p:nvCxnSpPr>
        <p:spPr>
          <a:xfrm>
            <a:off x="6559302" y="3877410"/>
            <a:ext cx="18889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9931E5-C8DE-24B1-D369-FA94FECBD12D}"/>
              </a:ext>
            </a:extLst>
          </p:cNvPr>
          <p:cNvCxnSpPr>
            <a:cxnSpLocks/>
          </p:cNvCxnSpPr>
          <p:nvPr/>
        </p:nvCxnSpPr>
        <p:spPr>
          <a:xfrm>
            <a:off x="1857356" y="3962891"/>
            <a:ext cx="20080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3A6A2DC-B62D-2D35-436F-2F852285BB5B}"/>
              </a:ext>
            </a:extLst>
          </p:cNvPr>
          <p:cNvSpPr txBox="1"/>
          <p:nvPr/>
        </p:nvSpPr>
        <p:spPr>
          <a:xfrm>
            <a:off x="2045227" y="3574144"/>
            <a:ext cx="2065229" cy="4224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26-27 months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AE2C53-6020-2479-9DCB-94E496F79383}"/>
              </a:ext>
            </a:extLst>
          </p:cNvPr>
          <p:cNvSpPr txBox="1"/>
          <p:nvPr/>
        </p:nvSpPr>
        <p:spPr>
          <a:xfrm>
            <a:off x="6687630" y="3526200"/>
            <a:ext cx="1632334" cy="4224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 months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D50A4D-64D1-5FEC-35BB-32311B8D351B}"/>
              </a:ext>
            </a:extLst>
          </p:cNvPr>
          <p:cNvCxnSpPr>
            <a:cxnSpLocks/>
          </p:cNvCxnSpPr>
          <p:nvPr/>
        </p:nvCxnSpPr>
        <p:spPr>
          <a:xfrm>
            <a:off x="3870033" y="3957687"/>
            <a:ext cx="463546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506C8D7-D637-5D68-BF10-693B7AB12180}"/>
              </a:ext>
            </a:extLst>
          </p:cNvPr>
          <p:cNvCxnSpPr>
            <a:cxnSpLocks/>
          </p:cNvCxnSpPr>
          <p:nvPr/>
        </p:nvCxnSpPr>
        <p:spPr>
          <a:xfrm>
            <a:off x="8448294" y="3877410"/>
            <a:ext cx="463546" cy="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7A6192D-5AB9-A7C2-AEEA-BBE87001FBC9}"/>
              </a:ext>
            </a:extLst>
          </p:cNvPr>
          <p:cNvSpPr txBox="1"/>
          <p:nvPr/>
        </p:nvSpPr>
        <p:spPr>
          <a:xfrm>
            <a:off x="4309954" y="3692456"/>
            <a:ext cx="487667" cy="337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40%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A677A4-093D-F564-87E9-42426BDDF8E7}"/>
              </a:ext>
            </a:extLst>
          </p:cNvPr>
          <p:cNvSpPr txBox="1"/>
          <p:nvPr/>
        </p:nvSpPr>
        <p:spPr>
          <a:xfrm>
            <a:off x="8862782" y="3561232"/>
            <a:ext cx="490345" cy="337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30%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83CEBDC-ECB1-5DD1-34E2-128EB089AF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7984" y="481700"/>
            <a:ext cx="3731720" cy="9812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983426-2F7D-E695-210D-AE02CCB15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Lifespan extension differences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511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433"/>
    </mc:Choice>
    <mc:Fallback xmlns="">
      <p:transition spd="slow" advTm="5443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410A8-ACC7-E669-8A37-C2D888D22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CA820B-D3A5-2EE0-0FA3-F06EDDC63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860" y="5526252"/>
            <a:ext cx="5471542" cy="11371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685CD7-F6B4-CBCE-A943-99202C652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8534" y="2231077"/>
            <a:ext cx="4305162" cy="31590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4B7985-5B24-558A-3752-476109122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52" y="5129785"/>
            <a:ext cx="5157953" cy="12728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9A9834-3D9F-1905-8FE3-4406B13516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352" y="2218484"/>
            <a:ext cx="5157953" cy="236447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5018293-2F98-247C-A824-8F9DCA6D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Lifespan extension differences</a:t>
            </a:r>
          </a:p>
        </p:txBody>
      </p:sp>
    </p:spTree>
    <p:extLst>
      <p:ext uri="{BB962C8B-B14F-4D97-AF65-F5344CB8AC3E}">
        <p14:creationId xmlns:p14="http://schemas.microsoft.com/office/powerpoint/2010/main" val="173649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33"/>
    </mc:Choice>
    <mc:Fallback xmlns="">
      <p:transition spd="slow" advTm="3163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342900" lvl="0" indent="-342900">
              <a:lnSpc>
                <a:spcPct val="110000"/>
              </a:lnSpc>
              <a:buSzPts val="2400"/>
              <a:buFont typeface="Arial" panose="020B0604020202020204" pitchFamily="34" charset="0"/>
              <a:buChar char="•"/>
            </a:pPr>
            <a:r>
              <a:rPr lang="en-US" dirty="0"/>
              <a:t>To understand how strain impacts outcomes of aging and metabolism</a:t>
            </a:r>
          </a:p>
        </p:txBody>
      </p:sp>
      <p:sp>
        <p:nvSpPr>
          <p:cNvPr id="163" name="Google Shape;163;p7"/>
          <p:cNvSpPr txBox="1"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Objective 2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33"/>
    </mc:Choice>
    <mc:Fallback xmlns="">
      <p:transition spd="slow" advTm="733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E99FE-EC92-B379-17A9-0B650E01C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6E0697C7-2B5E-3052-216B-EB047139E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216" y="1022236"/>
            <a:ext cx="3509212" cy="5511914"/>
          </a:xfrm>
          <a:prstGeom prst="rect">
            <a:avLst/>
          </a:prstGeom>
        </p:spPr>
      </p:pic>
      <p:pic>
        <p:nvPicPr>
          <p:cNvPr id="7" name="Content Placeholder 9">
            <a:extLst>
              <a:ext uri="{FF2B5EF4-FFF2-40B4-BE49-F238E27FC236}">
                <a16:creationId xmlns:a16="http://schemas.microsoft.com/office/drawing/2014/main" id="{763EE1B0-5A07-E457-0E7F-AF4F75BD2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794" y="917378"/>
            <a:ext cx="5404556" cy="48749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14667E-BD4B-FCF3-4DE2-681889218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0260" y="5856237"/>
            <a:ext cx="2995623" cy="8557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6D2917-6AF7-8193-A6C6-3BFDB9FC43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"/>
            <a:ext cx="12192000" cy="98425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Strain Considerations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934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69"/>
    </mc:Choice>
    <mc:Fallback xmlns="">
      <p:transition spd="slow" advTm="4166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E39BA-FFCB-DB07-9951-869AFD3A3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Related image">
            <a:extLst>
              <a:ext uri="{FF2B5EF4-FFF2-40B4-BE49-F238E27FC236}">
                <a16:creationId xmlns:a16="http://schemas.microsoft.com/office/drawing/2014/main" id="{9487635C-CD75-8C14-D3A7-9B355F700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064" y="2164301"/>
            <a:ext cx="3444651" cy="2243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967B7723-A9EE-3795-D38E-D30D741AA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3852" y="4791614"/>
            <a:ext cx="44229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u="sng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UM-HET3 Mice (F2)</a:t>
            </a:r>
            <a:r>
              <a:rPr lang="en-US" altLang="en-US" sz="18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CB6F</a:t>
            </a:r>
            <a:r>
              <a:rPr lang="en-US" altLang="en-US" sz="1800" baseline="-25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en-US" sz="18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females (BALB/</a:t>
            </a:r>
            <a:r>
              <a:rPr lang="en-US" altLang="en-US" sz="18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cJ</a:t>
            </a:r>
            <a:r>
              <a:rPr lang="en-US" altLang="en-US" sz="18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C57BL/6J) crossed to  C3D2F</a:t>
            </a:r>
            <a:r>
              <a:rPr lang="en-US" altLang="en-US" sz="1800" baseline="-25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altLang="en-US" sz="18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males (C3H/</a:t>
            </a:r>
            <a:r>
              <a:rPr lang="en-US" altLang="en-US" sz="1800" dirty="0" err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HeJ</a:t>
            </a:r>
            <a:r>
              <a:rPr lang="en-US" altLang="en-US" sz="18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X</a:t>
            </a:r>
            <a:r>
              <a:rPr lang="en-US" altLang="en-US" sz="1800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18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DBA/2J) </a:t>
            </a:r>
          </a:p>
        </p:txBody>
      </p:sp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9F4367C4-D111-908B-CAFF-20B12A8FB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2139696"/>
            <a:ext cx="4521200" cy="3195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9CDDA2-51D9-0EEE-C9BC-377E8DABEB97}"/>
              </a:ext>
            </a:extLst>
          </p:cNvPr>
          <p:cNvGrpSpPr>
            <a:grpSpLocks/>
          </p:cNvGrpSpPr>
          <p:nvPr/>
        </p:nvGrpSpPr>
        <p:grpSpPr bwMode="auto">
          <a:xfrm>
            <a:off x="6557964" y="2454020"/>
            <a:ext cx="3117539" cy="2391172"/>
            <a:chOff x="2195378" y="1376784"/>
            <a:chExt cx="3662565" cy="3243560"/>
          </a:xfrm>
        </p:grpSpPr>
        <p:sp>
          <p:nvSpPr>
            <p:cNvPr id="14" name="Freeform 62">
              <a:extLst>
                <a:ext uri="{FF2B5EF4-FFF2-40B4-BE49-F238E27FC236}">
                  <a16:creationId xmlns:a16="http://schemas.microsoft.com/office/drawing/2014/main" id="{4F2B68A9-FD8D-D8B3-FF6A-B56875AAB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435" y="1421389"/>
              <a:ext cx="1906633" cy="3178368"/>
            </a:xfrm>
            <a:custGeom>
              <a:avLst/>
              <a:gdLst>
                <a:gd name="T0" fmla="*/ 2147483646 w 1417"/>
                <a:gd name="T1" fmla="*/ 2147483646 h 2779"/>
                <a:gd name="T2" fmla="*/ 2147483646 w 1417"/>
                <a:gd name="T3" fmla="*/ 2147483646 h 2779"/>
                <a:gd name="T4" fmla="*/ 2147483646 w 1417"/>
                <a:gd name="T5" fmla="*/ 2147483646 h 2779"/>
                <a:gd name="T6" fmla="*/ 2147483646 w 1417"/>
                <a:gd name="T7" fmla="*/ 2147483646 h 2779"/>
                <a:gd name="T8" fmla="*/ 2147483646 w 1417"/>
                <a:gd name="T9" fmla="*/ 2147483646 h 2779"/>
                <a:gd name="T10" fmla="*/ 2147483646 w 1417"/>
                <a:gd name="T11" fmla="*/ 2147483646 h 2779"/>
                <a:gd name="T12" fmla="*/ 2147483646 w 1417"/>
                <a:gd name="T13" fmla="*/ 2147483646 h 2779"/>
                <a:gd name="T14" fmla="*/ 2147483646 w 1417"/>
                <a:gd name="T15" fmla="*/ 2147483646 h 2779"/>
                <a:gd name="T16" fmla="*/ 2147483646 w 1417"/>
                <a:gd name="T17" fmla="*/ 2147483646 h 2779"/>
                <a:gd name="T18" fmla="*/ 2147483646 w 1417"/>
                <a:gd name="T19" fmla="*/ 2147483646 h 2779"/>
                <a:gd name="T20" fmla="*/ 2147483646 w 1417"/>
                <a:gd name="T21" fmla="*/ 2147483646 h 2779"/>
                <a:gd name="T22" fmla="*/ 2147483646 w 1417"/>
                <a:gd name="T23" fmla="*/ 2147483646 h 2779"/>
                <a:gd name="T24" fmla="*/ 2147483646 w 1417"/>
                <a:gd name="T25" fmla="*/ 2147483646 h 2779"/>
                <a:gd name="T26" fmla="*/ 2147483646 w 1417"/>
                <a:gd name="T27" fmla="*/ 2147483646 h 2779"/>
                <a:gd name="T28" fmla="*/ 2147483646 w 1417"/>
                <a:gd name="T29" fmla="*/ 2147483646 h 2779"/>
                <a:gd name="T30" fmla="*/ 2147483646 w 1417"/>
                <a:gd name="T31" fmla="*/ 2147483646 h 2779"/>
                <a:gd name="T32" fmla="*/ 2147483646 w 1417"/>
                <a:gd name="T33" fmla="*/ 2147483646 h 2779"/>
                <a:gd name="T34" fmla="*/ 2147483646 w 1417"/>
                <a:gd name="T35" fmla="*/ 2147483646 h 2779"/>
                <a:gd name="T36" fmla="*/ 2147483646 w 1417"/>
                <a:gd name="T37" fmla="*/ 2147483646 h 2779"/>
                <a:gd name="T38" fmla="*/ 2147483646 w 1417"/>
                <a:gd name="T39" fmla="*/ 2147483646 h 2779"/>
                <a:gd name="T40" fmla="*/ 2147483646 w 1417"/>
                <a:gd name="T41" fmla="*/ 2147483646 h 2779"/>
                <a:gd name="T42" fmla="*/ 2147483646 w 1417"/>
                <a:gd name="T43" fmla="*/ 2147483646 h 2779"/>
                <a:gd name="T44" fmla="*/ 2147483646 w 1417"/>
                <a:gd name="T45" fmla="*/ 2147483646 h 2779"/>
                <a:gd name="T46" fmla="*/ 2147483646 w 1417"/>
                <a:gd name="T47" fmla="*/ 2147483646 h 2779"/>
                <a:gd name="T48" fmla="*/ 2147483646 w 1417"/>
                <a:gd name="T49" fmla="*/ 2147483646 h 2779"/>
                <a:gd name="T50" fmla="*/ 2147483646 w 1417"/>
                <a:gd name="T51" fmla="*/ 2147483646 h 2779"/>
                <a:gd name="T52" fmla="*/ 2147483646 w 1417"/>
                <a:gd name="T53" fmla="*/ 2147483646 h 2779"/>
                <a:gd name="T54" fmla="*/ 2147483646 w 1417"/>
                <a:gd name="T55" fmla="*/ 2147483646 h 2779"/>
                <a:gd name="T56" fmla="*/ 2147483646 w 1417"/>
                <a:gd name="T57" fmla="*/ 2147483646 h 2779"/>
                <a:gd name="T58" fmla="*/ 2147483646 w 1417"/>
                <a:gd name="T59" fmla="*/ 2147483646 h 2779"/>
                <a:gd name="T60" fmla="*/ 2147483646 w 1417"/>
                <a:gd name="T61" fmla="*/ 2147483646 h 2779"/>
                <a:gd name="T62" fmla="*/ 2147483646 w 1417"/>
                <a:gd name="T63" fmla="*/ 2147483646 h 2779"/>
                <a:gd name="T64" fmla="*/ 2147483646 w 1417"/>
                <a:gd name="T65" fmla="*/ 2147483646 h 2779"/>
                <a:gd name="T66" fmla="*/ 2147483646 w 1417"/>
                <a:gd name="T67" fmla="*/ 2147483646 h 2779"/>
                <a:gd name="T68" fmla="*/ 2147483646 w 1417"/>
                <a:gd name="T69" fmla="*/ 2147483646 h 27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17" h="2779">
                  <a:moveTo>
                    <a:pt x="0" y="0"/>
                  </a:moveTo>
                  <a:lnTo>
                    <a:pt x="182" y="42"/>
                  </a:lnTo>
                  <a:lnTo>
                    <a:pt x="306" y="77"/>
                  </a:lnTo>
                  <a:lnTo>
                    <a:pt x="358" y="112"/>
                  </a:lnTo>
                  <a:lnTo>
                    <a:pt x="371" y="148"/>
                  </a:lnTo>
                  <a:lnTo>
                    <a:pt x="423" y="183"/>
                  </a:lnTo>
                  <a:lnTo>
                    <a:pt x="462" y="260"/>
                  </a:lnTo>
                  <a:lnTo>
                    <a:pt x="546" y="295"/>
                  </a:lnTo>
                  <a:lnTo>
                    <a:pt x="553" y="330"/>
                  </a:lnTo>
                  <a:lnTo>
                    <a:pt x="566" y="365"/>
                  </a:lnTo>
                  <a:lnTo>
                    <a:pt x="598" y="407"/>
                  </a:lnTo>
                  <a:lnTo>
                    <a:pt x="644" y="442"/>
                  </a:lnTo>
                  <a:lnTo>
                    <a:pt x="650" y="477"/>
                  </a:lnTo>
                  <a:lnTo>
                    <a:pt x="657" y="512"/>
                  </a:lnTo>
                  <a:lnTo>
                    <a:pt x="670" y="547"/>
                  </a:lnTo>
                  <a:lnTo>
                    <a:pt x="696" y="590"/>
                  </a:lnTo>
                  <a:lnTo>
                    <a:pt x="709" y="625"/>
                  </a:lnTo>
                  <a:lnTo>
                    <a:pt x="709" y="660"/>
                  </a:lnTo>
                  <a:lnTo>
                    <a:pt x="715" y="695"/>
                  </a:lnTo>
                  <a:lnTo>
                    <a:pt x="715" y="730"/>
                  </a:lnTo>
                  <a:lnTo>
                    <a:pt x="722" y="772"/>
                  </a:lnTo>
                  <a:lnTo>
                    <a:pt x="728" y="842"/>
                  </a:lnTo>
                  <a:lnTo>
                    <a:pt x="735" y="877"/>
                  </a:lnTo>
                  <a:lnTo>
                    <a:pt x="735" y="912"/>
                  </a:lnTo>
                  <a:lnTo>
                    <a:pt x="761" y="954"/>
                  </a:lnTo>
                  <a:lnTo>
                    <a:pt x="774" y="990"/>
                  </a:lnTo>
                  <a:lnTo>
                    <a:pt x="819" y="1025"/>
                  </a:lnTo>
                  <a:lnTo>
                    <a:pt x="826" y="1060"/>
                  </a:lnTo>
                  <a:lnTo>
                    <a:pt x="839" y="1095"/>
                  </a:lnTo>
                  <a:lnTo>
                    <a:pt x="852" y="1137"/>
                  </a:lnTo>
                  <a:lnTo>
                    <a:pt x="852" y="1172"/>
                  </a:lnTo>
                  <a:lnTo>
                    <a:pt x="865" y="1207"/>
                  </a:lnTo>
                  <a:lnTo>
                    <a:pt x="871" y="1242"/>
                  </a:lnTo>
                  <a:lnTo>
                    <a:pt x="884" y="1277"/>
                  </a:lnTo>
                  <a:lnTo>
                    <a:pt x="897" y="1319"/>
                  </a:lnTo>
                  <a:lnTo>
                    <a:pt x="910" y="1354"/>
                  </a:lnTo>
                  <a:lnTo>
                    <a:pt x="923" y="1389"/>
                  </a:lnTo>
                  <a:lnTo>
                    <a:pt x="930" y="1425"/>
                  </a:lnTo>
                  <a:lnTo>
                    <a:pt x="949" y="1467"/>
                  </a:lnTo>
                  <a:lnTo>
                    <a:pt x="962" y="1537"/>
                  </a:lnTo>
                  <a:lnTo>
                    <a:pt x="969" y="1572"/>
                  </a:lnTo>
                  <a:lnTo>
                    <a:pt x="988" y="1649"/>
                  </a:lnTo>
                  <a:lnTo>
                    <a:pt x="988" y="1684"/>
                  </a:lnTo>
                  <a:lnTo>
                    <a:pt x="1008" y="1754"/>
                  </a:lnTo>
                  <a:lnTo>
                    <a:pt x="1021" y="1789"/>
                  </a:lnTo>
                  <a:lnTo>
                    <a:pt x="1021" y="1832"/>
                  </a:lnTo>
                  <a:lnTo>
                    <a:pt x="1047" y="1867"/>
                  </a:lnTo>
                  <a:lnTo>
                    <a:pt x="1053" y="1937"/>
                  </a:lnTo>
                  <a:lnTo>
                    <a:pt x="1060" y="1972"/>
                  </a:lnTo>
                  <a:lnTo>
                    <a:pt x="1060" y="2014"/>
                  </a:lnTo>
                  <a:lnTo>
                    <a:pt x="1066" y="2049"/>
                  </a:lnTo>
                  <a:lnTo>
                    <a:pt x="1092" y="2084"/>
                  </a:lnTo>
                  <a:lnTo>
                    <a:pt x="1099" y="2119"/>
                  </a:lnTo>
                  <a:lnTo>
                    <a:pt x="1105" y="2154"/>
                  </a:lnTo>
                  <a:lnTo>
                    <a:pt x="1105" y="2196"/>
                  </a:lnTo>
                  <a:lnTo>
                    <a:pt x="1131" y="2231"/>
                  </a:lnTo>
                  <a:lnTo>
                    <a:pt x="1131" y="2267"/>
                  </a:lnTo>
                  <a:lnTo>
                    <a:pt x="1138" y="2302"/>
                  </a:lnTo>
                  <a:lnTo>
                    <a:pt x="1164" y="2337"/>
                  </a:lnTo>
                  <a:lnTo>
                    <a:pt x="1170" y="2379"/>
                  </a:lnTo>
                  <a:lnTo>
                    <a:pt x="1203" y="2414"/>
                  </a:lnTo>
                  <a:lnTo>
                    <a:pt x="1268" y="2449"/>
                  </a:lnTo>
                  <a:lnTo>
                    <a:pt x="1281" y="2484"/>
                  </a:lnTo>
                  <a:lnTo>
                    <a:pt x="1281" y="2519"/>
                  </a:lnTo>
                  <a:lnTo>
                    <a:pt x="1352" y="2561"/>
                  </a:lnTo>
                  <a:lnTo>
                    <a:pt x="1365" y="2596"/>
                  </a:lnTo>
                  <a:lnTo>
                    <a:pt x="1372" y="2631"/>
                  </a:lnTo>
                  <a:lnTo>
                    <a:pt x="1398" y="2667"/>
                  </a:lnTo>
                  <a:lnTo>
                    <a:pt x="1398" y="2702"/>
                  </a:lnTo>
                  <a:lnTo>
                    <a:pt x="1411" y="2744"/>
                  </a:lnTo>
                  <a:lnTo>
                    <a:pt x="1417" y="2779"/>
                  </a:lnTo>
                </a:path>
              </a:pathLst>
            </a:custGeom>
            <a:noFill/>
            <a:ln w="28575" cmpd="sng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63">
              <a:extLst>
                <a:ext uri="{FF2B5EF4-FFF2-40B4-BE49-F238E27FC236}">
                  <a16:creationId xmlns:a16="http://schemas.microsoft.com/office/drawing/2014/main" id="{474F371E-9930-AF11-C7D7-8C9C8C120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190" y="1405818"/>
              <a:ext cx="34281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9AFFD7A5-7FC6-0CB5-CC3A-2048D2A39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798" y="1407892"/>
              <a:ext cx="36084" cy="3525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Rectangle 65">
              <a:extLst>
                <a:ext uri="{FF2B5EF4-FFF2-40B4-BE49-F238E27FC236}">
                  <a16:creationId xmlns:a16="http://schemas.microsoft.com/office/drawing/2014/main" id="{61071F59-B00F-9748-B70E-9B0EE7390B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4760" y="1453517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8B71A039-4170-91CA-ED7B-12CE94FD8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0172" y="1457665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" name="Rectangle 67">
              <a:extLst>
                <a:ext uri="{FF2B5EF4-FFF2-40B4-BE49-F238E27FC236}">
                  <a16:creationId xmlns:a16="http://schemas.microsoft.com/office/drawing/2014/main" id="{7564D0FF-DA0A-578F-3F9B-5219AD91A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2552" y="1494995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" name="Rectangle 68">
              <a:extLst>
                <a:ext uri="{FF2B5EF4-FFF2-40B4-BE49-F238E27FC236}">
                  <a16:creationId xmlns:a16="http://schemas.microsoft.com/office/drawing/2014/main" id="{B558951B-2857-D4F4-F78F-6A911E827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6160" y="1497069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" name="Rectangle 69">
              <a:extLst>
                <a:ext uri="{FF2B5EF4-FFF2-40B4-BE49-F238E27FC236}">
                  <a16:creationId xmlns:a16="http://schemas.microsoft.com/office/drawing/2014/main" id="{C81BE420-05EB-1FA1-9340-1F3F54890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2917" y="1532325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" name="Rectangle 70">
              <a:extLst>
                <a:ext uri="{FF2B5EF4-FFF2-40B4-BE49-F238E27FC236}">
                  <a16:creationId xmlns:a16="http://schemas.microsoft.com/office/drawing/2014/main" id="{F6EA8E58-E332-CCD0-4945-BB579CE442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6525" y="1536473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" name="Rectangle 71">
              <a:extLst>
                <a:ext uri="{FF2B5EF4-FFF2-40B4-BE49-F238E27FC236}">
                  <a16:creationId xmlns:a16="http://schemas.microsoft.com/office/drawing/2014/main" id="{30D24274-6E79-4040-4DE8-645DA9F3D0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9154" y="1573803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" name="Rectangle 72">
              <a:extLst>
                <a:ext uri="{FF2B5EF4-FFF2-40B4-BE49-F238E27FC236}">
                  <a16:creationId xmlns:a16="http://schemas.microsoft.com/office/drawing/2014/main" id="{EC3697AE-AAE8-B889-628F-0DD16A2BC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4568" y="1575877"/>
              <a:ext cx="34280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" name="Rectangle 73">
              <a:extLst>
                <a:ext uri="{FF2B5EF4-FFF2-40B4-BE49-F238E27FC236}">
                  <a16:creationId xmlns:a16="http://schemas.microsoft.com/office/drawing/2014/main" id="{AA51D9AE-8D99-1F4E-5D0F-698BF709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9520" y="1615280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" name="Rectangle 74">
              <a:extLst>
                <a:ext uri="{FF2B5EF4-FFF2-40B4-BE49-F238E27FC236}">
                  <a16:creationId xmlns:a16="http://schemas.microsoft.com/office/drawing/2014/main" id="{3E284472-A01C-8C36-0C95-414ED94154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932" y="1617355"/>
              <a:ext cx="34281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" name="Rectangle 75">
              <a:extLst>
                <a:ext uri="{FF2B5EF4-FFF2-40B4-BE49-F238E27FC236}">
                  <a16:creationId xmlns:a16="http://schemas.microsoft.com/office/drawing/2014/main" id="{F769C562-2DAE-D036-DD6B-B5857BEFC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3646" y="1702384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" name="Rectangle 76">
              <a:extLst>
                <a:ext uri="{FF2B5EF4-FFF2-40B4-BE49-F238E27FC236}">
                  <a16:creationId xmlns:a16="http://schemas.microsoft.com/office/drawing/2014/main" id="{C8A8088D-068B-A679-145F-BD941F86F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5450" y="1706531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2" name="Rectangle 77">
              <a:extLst>
                <a:ext uri="{FF2B5EF4-FFF2-40B4-BE49-F238E27FC236}">
                  <a16:creationId xmlns:a16="http://schemas.microsoft.com/office/drawing/2014/main" id="{042278A6-4B9E-B5B6-0D6F-1DE2D9082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5508" y="1741788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3" name="Rectangle 78">
              <a:extLst>
                <a:ext uri="{FF2B5EF4-FFF2-40B4-BE49-F238E27FC236}">
                  <a16:creationId xmlns:a16="http://schemas.microsoft.com/office/drawing/2014/main" id="{73B76C54-5302-8477-D099-6E214BF80A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920" y="1745936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4" name="Rectangle 79">
              <a:extLst>
                <a:ext uri="{FF2B5EF4-FFF2-40B4-BE49-F238E27FC236}">
                  <a16:creationId xmlns:a16="http://schemas.microsoft.com/office/drawing/2014/main" id="{7DB644B3-2229-2DFE-AAC0-0C10CED51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4528" y="1783266"/>
              <a:ext cx="36084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5" name="Rectangle 80">
              <a:extLst>
                <a:ext uri="{FF2B5EF4-FFF2-40B4-BE49-F238E27FC236}">
                  <a16:creationId xmlns:a16="http://schemas.microsoft.com/office/drawing/2014/main" id="{DEFE208D-4293-3FFB-EBC0-8A91707B7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941" y="1785339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6" name="Rectangle 81">
              <a:extLst>
                <a:ext uri="{FF2B5EF4-FFF2-40B4-BE49-F238E27FC236}">
                  <a16:creationId xmlns:a16="http://schemas.microsoft.com/office/drawing/2014/main" id="{55DDED68-CDBA-3454-DEE6-C0548FE5C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2570" y="1822669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7" name="Rectangle 82">
              <a:extLst>
                <a:ext uri="{FF2B5EF4-FFF2-40B4-BE49-F238E27FC236}">
                  <a16:creationId xmlns:a16="http://schemas.microsoft.com/office/drawing/2014/main" id="{FA5BBE86-AD44-D18D-FCDC-EE7F2A516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179" y="1826817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8" name="Rectangle 83">
              <a:extLst>
                <a:ext uri="{FF2B5EF4-FFF2-40B4-BE49-F238E27FC236}">
                  <a16:creationId xmlns:a16="http://schemas.microsoft.com/office/drawing/2014/main" id="{F199377C-F933-F814-0955-381151686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5872" y="1872442"/>
              <a:ext cx="34281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9" name="Rectangle 84">
              <a:extLst>
                <a:ext uri="{FF2B5EF4-FFF2-40B4-BE49-F238E27FC236}">
                  <a16:creationId xmlns:a16="http://schemas.microsoft.com/office/drawing/2014/main" id="{E794E7C9-7239-8C9F-3B80-1E5057A87D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9480" y="1874517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0" name="Rectangle 85">
              <a:extLst>
                <a:ext uri="{FF2B5EF4-FFF2-40B4-BE49-F238E27FC236}">
                  <a16:creationId xmlns:a16="http://schemas.microsoft.com/office/drawing/2014/main" id="{6F4DDDD3-89E2-7949-941C-C394E8C5C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7215" y="1909772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1" name="Rectangle 86">
              <a:extLst>
                <a:ext uri="{FF2B5EF4-FFF2-40B4-BE49-F238E27FC236}">
                  <a16:creationId xmlns:a16="http://schemas.microsoft.com/office/drawing/2014/main" id="{56E2712F-0066-E4D4-B162-9E874E4F3C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0824" y="1915995"/>
              <a:ext cx="36084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2" name="Rectangle 87">
              <a:extLst>
                <a:ext uri="{FF2B5EF4-FFF2-40B4-BE49-F238E27FC236}">
                  <a16:creationId xmlns:a16="http://schemas.microsoft.com/office/drawing/2014/main" id="{8581C510-2A37-6756-3781-B139E6235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6237" y="1951250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3" name="Rectangle 88">
              <a:extLst>
                <a:ext uri="{FF2B5EF4-FFF2-40B4-BE49-F238E27FC236}">
                  <a16:creationId xmlns:a16="http://schemas.microsoft.com/office/drawing/2014/main" id="{970B1BD8-7893-3540-53C7-9DC1C4FB8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9845" y="1953325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4" name="Rectangle 89">
              <a:extLst>
                <a:ext uri="{FF2B5EF4-FFF2-40B4-BE49-F238E27FC236}">
                  <a16:creationId xmlns:a16="http://schemas.microsoft.com/office/drawing/2014/main" id="{5DBB7B01-FFA1-74D5-616F-553E0FBF6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5257" y="1990655"/>
              <a:ext cx="34281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5" name="Rectangle 90">
              <a:extLst>
                <a:ext uri="{FF2B5EF4-FFF2-40B4-BE49-F238E27FC236}">
                  <a16:creationId xmlns:a16="http://schemas.microsoft.com/office/drawing/2014/main" id="{7F285310-938D-5E33-7EBC-4A81CFAEF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8866" y="1994802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6" name="Rectangle 91">
              <a:extLst>
                <a:ext uri="{FF2B5EF4-FFF2-40B4-BE49-F238E27FC236}">
                  <a16:creationId xmlns:a16="http://schemas.microsoft.com/office/drawing/2014/main" id="{98FF4E2F-4A24-A3CC-FB26-1B2124094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1496" y="2030058"/>
              <a:ext cx="36084" cy="3525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7" name="Rectangle 92">
              <a:extLst>
                <a:ext uri="{FF2B5EF4-FFF2-40B4-BE49-F238E27FC236}">
                  <a16:creationId xmlns:a16="http://schemas.microsoft.com/office/drawing/2014/main" id="{2D926CD7-1885-5F0F-70B3-F2B228685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6908" y="2034206"/>
              <a:ext cx="34281" cy="3525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8" name="Rectangle 93">
              <a:extLst>
                <a:ext uri="{FF2B5EF4-FFF2-40B4-BE49-F238E27FC236}">
                  <a16:creationId xmlns:a16="http://schemas.microsoft.com/office/drawing/2014/main" id="{4F931AEA-4414-DEDE-9D3F-CBD47BB4D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7580" y="2079831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49" name="Rectangle 94">
              <a:extLst>
                <a:ext uri="{FF2B5EF4-FFF2-40B4-BE49-F238E27FC236}">
                  <a16:creationId xmlns:a16="http://schemas.microsoft.com/office/drawing/2014/main" id="{BACEBC61-3545-EFC4-7329-B9D397193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1189" y="2081906"/>
              <a:ext cx="34280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0" name="Rectangle 95">
              <a:extLst>
                <a:ext uri="{FF2B5EF4-FFF2-40B4-BE49-F238E27FC236}">
                  <a16:creationId xmlns:a16="http://schemas.microsoft.com/office/drawing/2014/main" id="{B6BCDA22-5F13-5AF1-7214-B1B697D5F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622" y="2119236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1" name="Rectangle 96">
              <a:extLst>
                <a:ext uri="{FF2B5EF4-FFF2-40B4-BE49-F238E27FC236}">
                  <a16:creationId xmlns:a16="http://schemas.microsoft.com/office/drawing/2014/main" id="{67C552CC-469C-AF9A-3923-15BDD24CC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9231" y="2123383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2" name="Rectangle 97">
              <a:extLst>
                <a:ext uri="{FF2B5EF4-FFF2-40B4-BE49-F238E27FC236}">
                  <a16:creationId xmlns:a16="http://schemas.microsoft.com/office/drawing/2014/main" id="{837FF297-6608-2723-CA91-4F690C606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622" y="2160713"/>
              <a:ext cx="34280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3" name="Rectangle 98">
              <a:extLst>
                <a:ext uri="{FF2B5EF4-FFF2-40B4-BE49-F238E27FC236}">
                  <a16:creationId xmlns:a16="http://schemas.microsoft.com/office/drawing/2014/main" id="{69459655-63D9-0C3E-367D-0F8E6D4E5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9231" y="2162787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4" name="Rectangle 99">
              <a:extLst>
                <a:ext uri="{FF2B5EF4-FFF2-40B4-BE49-F238E27FC236}">
                  <a16:creationId xmlns:a16="http://schemas.microsoft.com/office/drawing/2014/main" id="{50D5601D-5ECC-85AA-74DD-8BEFE32E0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839" y="2200117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5" name="Rectangle 100">
              <a:extLst>
                <a:ext uri="{FF2B5EF4-FFF2-40B4-BE49-F238E27FC236}">
                  <a16:creationId xmlns:a16="http://schemas.microsoft.com/office/drawing/2014/main" id="{57FA57B3-873A-E3C1-B0A0-970FA9BD7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448" y="2204264"/>
              <a:ext cx="37888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6" name="Rectangle 101">
              <a:extLst>
                <a:ext uri="{FF2B5EF4-FFF2-40B4-BE49-F238E27FC236}">
                  <a16:creationId xmlns:a16="http://schemas.microsoft.com/office/drawing/2014/main" id="{D097C12F-C6C0-40CC-AF65-DB8072B15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2839" y="2239521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7" name="Rectangle 102">
              <a:extLst>
                <a:ext uri="{FF2B5EF4-FFF2-40B4-BE49-F238E27FC236}">
                  <a16:creationId xmlns:a16="http://schemas.microsoft.com/office/drawing/2014/main" id="{AD2EE399-94CC-A9A1-3381-F885830B9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448" y="2243669"/>
              <a:ext cx="37888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8" name="Rectangle 103">
              <a:extLst>
                <a:ext uri="{FF2B5EF4-FFF2-40B4-BE49-F238E27FC236}">
                  <a16:creationId xmlns:a16="http://schemas.microsoft.com/office/drawing/2014/main" id="{A1AE49E8-8562-8D74-0A66-F4F3A9881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1860" y="2289294"/>
              <a:ext cx="34281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9" name="Rectangle 104">
              <a:extLst>
                <a:ext uri="{FF2B5EF4-FFF2-40B4-BE49-F238E27FC236}">
                  <a16:creationId xmlns:a16="http://schemas.microsoft.com/office/drawing/2014/main" id="{CB38890E-3B76-ABB9-A2DB-238B6202D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5468" y="2293442"/>
              <a:ext cx="36084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0" name="Rectangle 105">
              <a:extLst>
                <a:ext uri="{FF2B5EF4-FFF2-40B4-BE49-F238E27FC236}">
                  <a16:creationId xmlns:a16="http://schemas.microsoft.com/office/drawing/2014/main" id="{1379D5E8-144A-5FCF-1A50-DFDBE6939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0882" y="2368102"/>
              <a:ext cx="34280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1" name="Rectangle 106">
              <a:extLst>
                <a:ext uri="{FF2B5EF4-FFF2-40B4-BE49-F238E27FC236}">
                  <a16:creationId xmlns:a16="http://schemas.microsoft.com/office/drawing/2014/main" id="{866B348C-76F9-263A-2F21-A06EAE2221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4490" y="2372250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2" name="Rectangle 107">
              <a:extLst>
                <a:ext uri="{FF2B5EF4-FFF2-40B4-BE49-F238E27FC236}">
                  <a16:creationId xmlns:a16="http://schemas.microsoft.com/office/drawing/2014/main" id="{A20ECCF3-4A64-A02F-9B1D-53CC504416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9902" y="2407505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3" name="Rectangle 108">
              <a:extLst>
                <a:ext uri="{FF2B5EF4-FFF2-40B4-BE49-F238E27FC236}">
                  <a16:creationId xmlns:a16="http://schemas.microsoft.com/office/drawing/2014/main" id="{8A0AC90D-8692-7098-50EF-911C8B10E9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5315" y="2411653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4" name="Rectangle 109">
              <a:extLst>
                <a:ext uri="{FF2B5EF4-FFF2-40B4-BE49-F238E27FC236}">
                  <a16:creationId xmlns:a16="http://schemas.microsoft.com/office/drawing/2014/main" id="{B4E3CA50-133F-3508-D659-D3EA105F2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9902" y="2448983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5" name="Rectangle 110">
              <a:extLst>
                <a:ext uri="{FF2B5EF4-FFF2-40B4-BE49-F238E27FC236}">
                  <a16:creationId xmlns:a16="http://schemas.microsoft.com/office/drawing/2014/main" id="{A92C75E3-4B53-FA1B-8051-81D7F8483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5315" y="2451058"/>
              <a:ext cx="34280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6" name="Rectangle 111">
              <a:extLst>
                <a:ext uri="{FF2B5EF4-FFF2-40B4-BE49-F238E27FC236}">
                  <a16:creationId xmlns:a16="http://schemas.microsoft.com/office/drawing/2014/main" id="{478AEF2B-51A0-B880-BE0D-04AA40D13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5986" y="2496683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7" name="Rectangle 112">
              <a:extLst>
                <a:ext uri="{FF2B5EF4-FFF2-40B4-BE49-F238E27FC236}">
                  <a16:creationId xmlns:a16="http://schemas.microsoft.com/office/drawing/2014/main" id="{EE88DEDD-B69E-0371-1933-38E9A3DFF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595" y="2500831"/>
              <a:ext cx="34281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8" name="Rectangle 113">
              <a:extLst>
                <a:ext uri="{FF2B5EF4-FFF2-40B4-BE49-F238E27FC236}">
                  <a16:creationId xmlns:a16="http://schemas.microsoft.com/office/drawing/2014/main" id="{91FBF417-2CDC-8F62-5C67-D3DACE964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2225" y="2536086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9" name="Rectangle 114">
              <a:extLst>
                <a:ext uri="{FF2B5EF4-FFF2-40B4-BE49-F238E27FC236}">
                  <a16:creationId xmlns:a16="http://schemas.microsoft.com/office/drawing/2014/main" id="{C684BDDE-A2B4-C258-2FDB-8C295F8F8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5833" y="2540234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0" name="Rectangle 115">
              <a:extLst>
                <a:ext uri="{FF2B5EF4-FFF2-40B4-BE49-F238E27FC236}">
                  <a16:creationId xmlns:a16="http://schemas.microsoft.com/office/drawing/2014/main" id="{183FFDEB-BDDD-47C0-671C-B84C3428D9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3568" y="2577564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1" name="Rectangle 116">
              <a:extLst>
                <a:ext uri="{FF2B5EF4-FFF2-40B4-BE49-F238E27FC236}">
                  <a16:creationId xmlns:a16="http://schemas.microsoft.com/office/drawing/2014/main" id="{22FB6F7A-52A4-54B2-A298-FB75ED9F1D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7177" y="2581712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2" name="Rectangle 117">
              <a:extLst>
                <a:ext uri="{FF2B5EF4-FFF2-40B4-BE49-F238E27FC236}">
                  <a16:creationId xmlns:a16="http://schemas.microsoft.com/office/drawing/2014/main" id="{7275F7A6-9A76-0CB6-1B1B-BB3AA6495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2589" y="2616969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3" name="Rectangle 118">
              <a:extLst>
                <a:ext uri="{FF2B5EF4-FFF2-40B4-BE49-F238E27FC236}">
                  <a16:creationId xmlns:a16="http://schemas.microsoft.com/office/drawing/2014/main" id="{1A536E06-57EB-6675-7D1F-E9B0A5BE5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6197" y="2621116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4" name="Rectangle 119">
              <a:extLst>
                <a:ext uri="{FF2B5EF4-FFF2-40B4-BE49-F238E27FC236}">
                  <a16:creationId xmlns:a16="http://schemas.microsoft.com/office/drawing/2014/main" id="{40B15BCC-0806-F899-2400-7813BB457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631" y="2658446"/>
              <a:ext cx="34281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5" name="Rectangle 120">
              <a:extLst>
                <a:ext uri="{FF2B5EF4-FFF2-40B4-BE49-F238E27FC236}">
                  <a16:creationId xmlns:a16="http://schemas.microsoft.com/office/drawing/2014/main" id="{B18FAC46-0235-1232-9644-FD88ED9D7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4240" y="2660520"/>
              <a:ext cx="34281" cy="3525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6" name="Rectangle 121">
              <a:extLst>
                <a:ext uri="{FF2B5EF4-FFF2-40B4-BE49-F238E27FC236}">
                  <a16:creationId xmlns:a16="http://schemas.microsoft.com/office/drawing/2014/main" id="{44E9BA18-67A2-4496-1B83-84E94C165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6870" y="2704072"/>
              <a:ext cx="34280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7" name="Rectangle 122">
              <a:extLst>
                <a:ext uri="{FF2B5EF4-FFF2-40B4-BE49-F238E27FC236}">
                  <a16:creationId xmlns:a16="http://schemas.microsoft.com/office/drawing/2014/main" id="{195A6ABA-CC9C-CD35-D350-5EAF81E57E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282" y="2708220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8" name="Rectangle 123">
              <a:extLst>
                <a:ext uri="{FF2B5EF4-FFF2-40B4-BE49-F238E27FC236}">
                  <a16:creationId xmlns:a16="http://schemas.microsoft.com/office/drawing/2014/main" id="{19C1BA58-C8C0-40BB-6879-26A9194C1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6870" y="2745550"/>
              <a:ext cx="34280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9" name="Rectangle 124">
              <a:extLst>
                <a:ext uri="{FF2B5EF4-FFF2-40B4-BE49-F238E27FC236}">
                  <a16:creationId xmlns:a16="http://schemas.microsoft.com/office/drawing/2014/main" id="{89A31377-0592-9502-DC5A-C92549F72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282" y="2749698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0" name="Rectangle 125">
              <a:extLst>
                <a:ext uri="{FF2B5EF4-FFF2-40B4-BE49-F238E27FC236}">
                  <a16:creationId xmlns:a16="http://schemas.microsoft.com/office/drawing/2014/main" id="{1D88C5BE-A443-AA51-E213-D118E83AD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4912" y="2784953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1" name="Rectangle 126">
              <a:extLst>
                <a:ext uri="{FF2B5EF4-FFF2-40B4-BE49-F238E27FC236}">
                  <a16:creationId xmlns:a16="http://schemas.microsoft.com/office/drawing/2014/main" id="{DE92F910-ACC2-4FC7-46AD-94730BE0F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8520" y="2789101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2" name="Rectangle 127">
              <a:extLst>
                <a:ext uri="{FF2B5EF4-FFF2-40B4-BE49-F238E27FC236}">
                  <a16:creationId xmlns:a16="http://schemas.microsoft.com/office/drawing/2014/main" id="{1B4A03E8-9F27-6B5F-42D4-15EA11363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2129" y="2826431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3" name="Rectangle 128">
              <a:extLst>
                <a:ext uri="{FF2B5EF4-FFF2-40B4-BE49-F238E27FC236}">
                  <a16:creationId xmlns:a16="http://schemas.microsoft.com/office/drawing/2014/main" id="{0A06342D-300D-31C2-BEC9-9844321FD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541" y="2828505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4" name="Rectangle 129">
              <a:extLst>
                <a:ext uri="{FF2B5EF4-FFF2-40B4-BE49-F238E27FC236}">
                  <a16:creationId xmlns:a16="http://schemas.microsoft.com/office/drawing/2014/main" id="{8E1468C4-CD13-BBD7-E956-A9C6C0689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1975" y="2865835"/>
              <a:ext cx="34281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5" name="Rectangle 130">
              <a:extLst>
                <a:ext uri="{FF2B5EF4-FFF2-40B4-BE49-F238E27FC236}">
                  <a16:creationId xmlns:a16="http://schemas.microsoft.com/office/drawing/2014/main" id="{724047DD-9680-7738-D57A-3CAE3D5C6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3779" y="2869983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6" name="Rectangle 131">
              <a:extLst>
                <a:ext uri="{FF2B5EF4-FFF2-40B4-BE49-F238E27FC236}">
                  <a16:creationId xmlns:a16="http://schemas.microsoft.com/office/drawing/2014/main" id="{30886477-01A2-D907-A314-56F65CEBB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8213" y="2915609"/>
              <a:ext cx="34280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7" name="Rectangle 132">
              <a:extLst>
                <a:ext uri="{FF2B5EF4-FFF2-40B4-BE49-F238E27FC236}">
                  <a16:creationId xmlns:a16="http://schemas.microsoft.com/office/drawing/2014/main" id="{2D7EECB6-0A77-99D0-FBA8-5647364F9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1822" y="2917682"/>
              <a:ext cx="37888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8" name="Rectangle 133">
              <a:extLst>
                <a:ext uri="{FF2B5EF4-FFF2-40B4-BE49-F238E27FC236}">
                  <a16:creationId xmlns:a16="http://schemas.microsoft.com/office/drawing/2014/main" id="{F6193339-DFA1-469E-08D4-7F059DC1E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255" y="2952938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9" name="Rectangle 134">
              <a:extLst>
                <a:ext uri="{FF2B5EF4-FFF2-40B4-BE49-F238E27FC236}">
                  <a16:creationId xmlns:a16="http://schemas.microsoft.com/office/drawing/2014/main" id="{F40C659E-2A88-AF72-A703-721B9158D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9864" y="2957086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0" name="Rectangle 135">
              <a:extLst>
                <a:ext uri="{FF2B5EF4-FFF2-40B4-BE49-F238E27FC236}">
                  <a16:creationId xmlns:a16="http://schemas.microsoft.com/office/drawing/2014/main" id="{4E2D1563-29CC-5308-205A-FCB2F30C8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493" y="2994416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1" name="Rectangle 136">
              <a:extLst>
                <a:ext uri="{FF2B5EF4-FFF2-40B4-BE49-F238E27FC236}">
                  <a16:creationId xmlns:a16="http://schemas.microsoft.com/office/drawing/2014/main" id="{EEF2D8C1-6E0E-C4A6-F82E-8673CB4B0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7906" y="2996489"/>
              <a:ext cx="36084" cy="3525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2" name="Rectangle 137">
              <a:extLst>
                <a:ext uri="{FF2B5EF4-FFF2-40B4-BE49-F238E27FC236}">
                  <a16:creationId xmlns:a16="http://schemas.microsoft.com/office/drawing/2014/main" id="{3622AEFF-1C24-D9C0-85B3-8D9573BBF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514" y="3035894"/>
              <a:ext cx="36084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3" name="Rectangle 138">
              <a:extLst>
                <a:ext uri="{FF2B5EF4-FFF2-40B4-BE49-F238E27FC236}">
                  <a16:creationId xmlns:a16="http://schemas.microsoft.com/office/drawing/2014/main" id="{CF75C63C-60DE-58DB-3892-41E430D68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6926" y="3037967"/>
              <a:ext cx="34281" cy="3525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4" name="Rectangle 139">
              <a:extLst>
                <a:ext uri="{FF2B5EF4-FFF2-40B4-BE49-F238E27FC236}">
                  <a16:creationId xmlns:a16="http://schemas.microsoft.com/office/drawing/2014/main" id="{A33028DC-854B-4A77-0BAB-FF26E3684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8577" y="3081519"/>
              <a:ext cx="34281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5" name="Rectangle 140">
              <a:extLst>
                <a:ext uri="{FF2B5EF4-FFF2-40B4-BE49-F238E27FC236}">
                  <a16:creationId xmlns:a16="http://schemas.microsoft.com/office/drawing/2014/main" id="{2F06C245-7069-8221-7E44-E57790A6E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186" y="3087741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6" name="Rectangle 141">
              <a:extLst>
                <a:ext uri="{FF2B5EF4-FFF2-40B4-BE49-F238E27FC236}">
                  <a16:creationId xmlns:a16="http://schemas.microsoft.com/office/drawing/2014/main" id="{0F444CFD-8595-236B-4F2D-8650631574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4816" y="3162400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7" name="Rectangle 142">
              <a:extLst>
                <a:ext uri="{FF2B5EF4-FFF2-40B4-BE49-F238E27FC236}">
                  <a16:creationId xmlns:a16="http://schemas.microsoft.com/office/drawing/2014/main" id="{9BD00347-A457-14FC-1787-26E8A8945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8424" y="3166548"/>
              <a:ext cx="37888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8" name="Rectangle 143">
              <a:extLst>
                <a:ext uri="{FF2B5EF4-FFF2-40B4-BE49-F238E27FC236}">
                  <a16:creationId xmlns:a16="http://schemas.microsoft.com/office/drawing/2014/main" id="{3020E1C9-076D-2F8F-735F-C27E1B260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5641" y="3203878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9" name="Rectangle 144">
              <a:extLst>
                <a:ext uri="{FF2B5EF4-FFF2-40B4-BE49-F238E27FC236}">
                  <a16:creationId xmlns:a16="http://schemas.microsoft.com/office/drawing/2014/main" id="{8E16379B-3588-A857-F726-AE04B5484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7445" y="3205953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0" name="Rectangle 145">
              <a:extLst>
                <a:ext uri="{FF2B5EF4-FFF2-40B4-BE49-F238E27FC236}">
                  <a16:creationId xmlns:a16="http://schemas.microsoft.com/office/drawing/2014/main" id="{3C2D9780-FA98-3D55-C57F-F6EA5800E9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095" y="3293056"/>
              <a:ext cx="36084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1" name="Rectangle 146">
              <a:extLst>
                <a:ext uri="{FF2B5EF4-FFF2-40B4-BE49-F238E27FC236}">
                  <a16:creationId xmlns:a16="http://schemas.microsoft.com/office/drawing/2014/main" id="{72A39A06-8263-1F1B-BD99-2E3291248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4508" y="3295129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2" name="Rectangle 147">
              <a:extLst>
                <a:ext uri="{FF2B5EF4-FFF2-40B4-BE49-F238E27FC236}">
                  <a16:creationId xmlns:a16="http://schemas.microsoft.com/office/drawing/2014/main" id="{F5777876-9167-74E8-EF1F-81F633E74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095" y="3330386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" name="Rectangle 148">
              <a:extLst>
                <a:ext uri="{FF2B5EF4-FFF2-40B4-BE49-F238E27FC236}">
                  <a16:creationId xmlns:a16="http://schemas.microsoft.com/office/drawing/2014/main" id="{E13C0777-C7A8-3C70-C184-E21BD2077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4508" y="3334534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" name="Rectangle 149">
              <a:extLst>
                <a:ext uri="{FF2B5EF4-FFF2-40B4-BE49-F238E27FC236}">
                  <a16:creationId xmlns:a16="http://schemas.microsoft.com/office/drawing/2014/main" id="{1472DFD1-E920-C5DF-FF60-FE13A90AB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6159" y="3411267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" name="Rectangle 150">
              <a:extLst>
                <a:ext uri="{FF2B5EF4-FFF2-40B4-BE49-F238E27FC236}">
                  <a16:creationId xmlns:a16="http://schemas.microsoft.com/office/drawing/2014/main" id="{D17F8FAC-BCC3-2A6C-824B-B4BB318BB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1571" y="3415415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" name="Rectangle 151">
              <a:extLst>
                <a:ext uri="{FF2B5EF4-FFF2-40B4-BE49-F238E27FC236}">
                  <a16:creationId xmlns:a16="http://schemas.microsoft.com/office/drawing/2014/main" id="{37C9B20B-43AC-26B9-5040-1C6F000D1A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005" y="3450671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7" name="Rectangle 152">
              <a:extLst>
                <a:ext uri="{FF2B5EF4-FFF2-40B4-BE49-F238E27FC236}">
                  <a16:creationId xmlns:a16="http://schemas.microsoft.com/office/drawing/2014/main" id="{DA7687B8-8DC8-49D8-72EC-36C9DEAEBD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7810" y="3454819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8" name="Rectangle 153">
              <a:extLst>
                <a:ext uri="{FF2B5EF4-FFF2-40B4-BE49-F238E27FC236}">
                  <a16:creationId xmlns:a16="http://schemas.microsoft.com/office/drawing/2014/main" id="{2F8784EB-24B7-1488-7C70-D24BE8DA8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6005" y="3500445"/>
              <a:ext cx="34281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9" name="Rectangle 154">
              <a:extLst>
                <a:ext uri="{FF2B5EF4-FFF2-40B4-BE49-F238E27FC236}">
                  <a16:creationId xmlns:a16="http://schemas.microsoft.com/office/drawing/2014/main" id="{6C3BE683-727A-7737-1814-1EF15B6BA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7810" y="3502518"/>
              <a:ext cx="36084" cy="3525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0" name="Rectangle 155">
              <a:extLst>
                <a:ext uri="{FF2B5EF4-FFF2-40B4-BE49-F238E27FC236}">
                  <a16:creationId xmlns:a16="http://schemas.microsoft.com/office/drawing/2014/main" id="{20C6DFCA-C15F-4D67-0931-B44A66FE3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0286" y="3539848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1" name="Rectangle 156">
              <a:extLst>
                <a:ext uri="{FF2B5EF4-FFF2-40B4-BE49-F238E27FC236}">
                  <a16:creationId xmlns:a16="http://schemas.microsoft.com/office/drawing/2014/main" id="{A4954E33-3374-5EAE-A9EF-9E24F7FD06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3894" y="3543996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2" name="Rectangle 157">
              <a:extLst>
                <a:ext uri="{FF2B5EF4-FFF2-40B4-BE49-F238E27FC236}">
                  <a16:creationId xmlns:a16="http://schemas.microsoft.com/office/drawing/2014/main" id="{745E739D-0AC0-D450-FB49-710D40BDD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7503" y="3620730"/>
              <a:ext cx="36084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3" name="Rectangle 158">
              <a:extLst>
                <a:ext uri="{FF2B5EF4-FFF2-40B4-BE49-F238E27FC236}">
                  <a16:creationId xmlns:a16="http://schemas.microsoft.com/office/drawing/2014/main" id="{ACEB037D-9766-A442-E84B-B2524F7B25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2915" y="3624878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4" name="Rectangle 159">
              <a:extLst>
                <a:ext uri="{FF2B5EF4-FFF2-40B4-BE49-F238E27FC236}">
                  <a16:creationId xmlns:a16="http://schemas.microsoft.com/office/drawing/2014/main" id="{5E781E74-5A42-98C6-F593-470836B4F9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6523" y="3660133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5" name="Rectangle 160">
              <a:extLst>
                <a:ext uri="{FF2B5EF4-FFF2-40B4-BE49-F238E27FC236}">
                  <a16:creationId xmlns:a16="http://schemas.microsoft.com/office/drawing/2014/main" id="{7CE1507A-3295-C2A8-46E3-D7B8447EE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936" y="3664281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6" name="Rectangle 161">
              <a:extLst>
                <a:ext uri="{FF2B5EF4-FFF2-40B4-BE49-F238E27FC236}">
                  <a16:creationId xmlns:a16="http://schemas.microsoft.com/office/drawing/2014/main" id="{46763015-DCC7-8357-7595-B45A11F36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6523" y="3707834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7" name="Rectangle 162">
              <a:extLst>
                <a:ext uri="{FF2B5EF4-FFF2-40B4-BE49-F238E27FC236}">
                  <a16:creationId xmlns:a16="http://schemas.microsoft.com/office/drawing/2014/main" id="{D6267DAF-BB8A-A89A-0D3B-7925E9CDE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936" y="3714055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8" name="Rectangle 163">
              <a:extLst>
                <a:ext uri="{FF2B5EF4-FFF2-40B4-BE49-F238E27FC236}">
                  <a16:creationId xmlns:a16="http://schemas.microsoft.com/office/drawing/2014/main" id="{5A0F2372-88B5-8CE0-5A22-F02D7F86B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3740" y="3747237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9" name="Rectangle 164">
              <a:extLst>
                <a:ext uri="{FF2B5EF4-FFF2-40B4-BE49-F238E27FC236}">
                  <a16:creationId xmlns:a16="http://schemas.microsoft.com/office/drawing/2014/main" id="{FA7B9A30-B546-72C6-517E-21BB441EA4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9153" y="3751384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0" name="Rectangle 165">
              <a:extLst>
                <a:ext uri="{FF2B5EF4-FFF2-40B4-BE49-F238E27FC236}">
                  <a16:creationId xmlns:a16="http://schemas.microsoft.com/office/drawing/2014/main" id="{A53FCD6A-EA75-EF14-3D54-6F91B6610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9824" y="3788714"/>
              <a:ext cx="34281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1" name="Rectangle 166">
              <a:extLst>
                <a:ext uri="{FF2B5EF4-FFF2-40B4-BE49-F238E27FC236}">
                  <a16:creationId xmlns:a16="http://schemas.microsoft.com/office/drawing/2014/main" id="{B74CDD86-A392-E604-879B-9C57725EE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3433" y="3792862"/>
              <a:ext cx="37889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2" name="Rectangle 167">
              <a:extLst>
                <a:ext uri="{FF2B5EF4-FFF2-40B4-BE49-F238E27FC236}">
                  <a16:creationId xmlns:a16="http://schemas.microsoft.com/office/drawing/2014/main" id="{41D90019-B04C-7C8B-503E-65F50D1A8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0650" y="3828119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3" name="Rectangle 168">
              <a:extLst>
                <a:ext uri="{FF2B5EF4-FFF2-40B4-BE49-F238E27FC236}">
                  <a16:creationId xmlns:a16="http://schemas.microsoft.com/office/drawing/2014/main" id="{0C149DFB-E5E5-A45D-672B-1C0D146313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4258" y="3832267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4" name="Rectangle 169">
              <a:extLst>
                <a:ext uri="{FF2B5EF4-FFF2-40B4-BE49-F238E27FC236}">
                  <a16:creationId xmlns:a16="http://schemas.microsoft.com/office/drawing/2014/main" id="{E644F225-4247-2143-88FC-B5CAE7CC4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867" y="3869597"/>
              <a:ext cx="36084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5" name="Rectangle 170">
              <a:extLst>
                <a:ext uri="{FF2B5EF4-FFF2-40B4-BE49-F238E27FC236}">
                  <a16:creationId xmlns:a16="http://schemas.microsoft.com/office/drawing/2014/main" id="{C7B1661A-2749-123C-1822-963E7A476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1475" y="3871670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6" name="Rectangle 171">
              <a:extLst>
                <a:ext uri="{FF2B5EF4-FFF2-40B4-BE49-F238E27FC236}">
                  <a16:creationId xmlns:a16="http://schemas.microsoft.com/office/drawing/2014/main" id="{BD7A8CF6-D744-974D-7130-A51CB5E3A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867" y="3917295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7" name="Rectangle 172">
              <a:extLst>
                <a:ext uri="{FF2B5EF4-FFF2-40B4-BE49-F238E27FC236}">
                  <a16:creationId xmlns:a16="http://schemas.microsoft.com/office/drawing/2014/main" id="{B4D27F95-305D-FFE9-0C1E-E1BC1BFA7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1475" y="3921443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8" name="Rectangle 173">
              <a:extLst>
                <a:ext uri="{FF2B5EF4-FFF2-40B4-BE49-F238E27FC236}">
                  <a16:creationId xmlns:a16="http://schemas.microsoft.com/office/drawing/2014/main" id="{9FBBBAE8-E357-F56B-46DC-1CFA097A7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951" y="3956700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9" name="Rectangle 174">
              <a:extLst>
                <a:ext uri="{FF2B5EF4-FFF2-40B4-BE49-F238E27FC236}">
                  <a16:creationId xmlns:a16="http://schemas.microsoft.com/office/drawing/2014/main" id="{193A767D-9A1E-5AB2-F248-841E356C2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5756" y="3960848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0" name="Rectangle 175">
              <a:extLst>
                <a:ext uri="{FF2B5EF4-FFF2-40B4-BE49-F238E27FC236}">
                  <a16:creationId xmlns:a16="http://schemas.microsoft.com/office/drawing/2014/main" id="{EBD76705-E0ED-3E0E-085D-D31B4418AA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951" y="3998178"/>
              <a:ext cx="34281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1" name="Rectangle 176">
              <a:extLst>
                <a:ext uri="{FF2B5EF4-FFF2-40B4-BE49-F238E27FC236}">
                  <a16:creationId xmlns:a16="http://schemas.microsoft.com/office/drawing/2014/main" id="{50193DBD-9FCB-EECD-06AA-F5212E488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5756" y="4002326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2" name="Rectangle 177">
              <a:extLst>
                <a:ext uri="{FF2B5EF4-FFF2-40B4-BE49-F238E27FC236}">
                  <a16:creationId xmlns:a16="http://schemas.microsoft.com/office/drawing/2014/main" id="{B348E51A-66ED-C930-27AF-E5836DCB7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2973" y="4037581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3" name="Rectangle 178">
              <a:extLst>
                <a:ext uri="{FF2B5EF4-FFF2-40B4-BE49-F238E27FC236}">
                  <a16:creationId xmlns:a16="http://schemas.microsoft.com/office/drawing/2014/main" id="{9FE37C72-A348-0683-AC10-D369689AB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6581" y="4041729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4" name="Rectangle 179">
              <a:extLst>
                <a:ext uri="{FF2B5EF4-FFF2-40B4-BE49-F238E27FC236}">
                  <a16:creationId xmlns:a16="http://schemas.microsoft.com/office/drawing/2014/main" id="{B8966E51-85D2-8324-D5EA-5F72427CA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7252" y="4079059"/>
              <a:ext cx="34281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5" name="Rectangle 180">
              <a:extLst>
                <a:ext uri="{FF2B5EF4-FFF2-40B4-BE49-F238E27FC236}">
                  <a16:creationId xmlns:a16="http://schemas.microsoft.com/office/drawing/2014/main" id="{94C6AFC6-354D-8B89-AF6D-7CBA63D39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2665" y="4081133"/>
              <a:ext cx="34280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6" name="Rectangle 181">
              <a:extLst>
                <a:ext uri="{FF2B5EF4-FFF2-40B4-BE49-F238E27FC236}">
                  <a16:creationId xmlns:a16="http://schemas.microsoft.com/office/drawing/2014/main" id="{963355B3-723A-C4F7-95E4-1A431B3C8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4469" y="4124684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7" name="Rectangle 182">
              <a:extLst>
                <a:ext uri="{FF2B5EF4-FFF2-40B4-BE49-F238E27FC236}">
                  <a16:creationId xmlns:a16="http://schemas.microsoft.com/office/drawing/2014/main" id="{1124B79A-8F29-4CB2-6E9D-3FA3C4771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9882" y="4128832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8" name="Rectangle 183">
              <a:extLst>
                <a:ext uri="{FF2B5EF4-FFF2-40B4-BE49-F238E27FC236}">
                  <a16:creationId xmlns:a16="http://schemas.microsoft.com/office/drawing/2014/main" id="{2F80FB81-7CDF-DAF7-0995-A3EBF9499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29575" y="4166162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9" name="Rectangle 184">
              <a:extLst>
                <a:ext uri="{FF2B5EF4-FFF2-40B4-BE49-F238E27FC236}">
                  <a16:creationId xmlns:a16="http://schemas.microsoft.com/office/drawing/2014/main" id="{53FA05C9-5644-A1D1-89BE-139B91C7D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3184" y="4168237"/>
              <a:ext cx="36084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0" name="Rectangle 185">
              <a:extLst>
                <a:ext uri="{FF2B5EF4-FFF2-40B4-BE49-F238E27FC236}">
                  <a16:creationId xmlns:a16="http://schemas.microsoft.com/office/drawing/2014/main" id="{2B12BE8B-8BB9-2DB1-CCFF-1ACB262D3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981" y="4205567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1" name="Rectangle 186">
              <a:extLst>
                <a:ext uri="{FF2B5EF4-FFF2-40B4-BE49-F238E27FC236}">
                  <a16:creationId xmlns:a16="http://schemas.microsoft.com/office/drawing/2014/main" id="{5DCDBAA9-FA4D-89A4-5D51-1FF673F82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1590" y="4209714"/>
              <a:ext cx="34281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2" name="Rectangle 187">
              <a:extLst>
                <a:ext uri="{FF2B5EF4-FFF2-40B4-BE49-F238E27FC236}">
                  <a16:creationId xmlns:a16="http://schemas.microsoft.com/office/drawing/2014/main" id="{16B7CCB5-D71E-164E-8D09-06999784CB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4220" y="4247044"/>
              <a:ext cx="34280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3" name="Rectangle 188">
              <a:extLst>
                <a:ext uri="{FF2B5EF4-FFF2-40B4-BE49-F238E27FC236}">
                  <a16:creationId xmlns:a16="http://schemas.microsoft.com/office/drawing/2014/main" id="{77F11526-72E0-7D63-51E8-73D4A11787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7828" y="4249117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4" name="Rectangle 189">
              <a:extLst>
                <a:ext uri="{FF2B5EF4-FFF2-40B4-BE49-F238E27FC236}">
                  <a16:creationId xmlns:a16="http://schemas.microsoft.com/office/drawing/2014/main" id="{A7103600-821A-52F1-48D1-A3C643EDD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4220" y="4286447"/>
              <a:ext cx="34280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5" name="Rectangle 190">
              <a:extLst>
                <a:ext uri="{FF2B5EF4-FFF2-40B4-BE49-F238E27FC236}">
                  <a16:creationId xmlns:a16="http://schemas.microsoft.com/office/drawing/2014/main" id="{101742F6-FFBA-144D-9365-AFDB42B73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7828" y="4290595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6" name="Rectangle 191">
              <a:extLst>
                <a:ext uri="{FF2B5EF4-FFF2-40B4-BE49-F238E27FC236}">
                  <a16:creationId xmlns:a16="http://schemas.microsoft.com/office/drawing/2014/main" id="{3B825B8F-AC15-F8CD-57E8-B2757CB17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9843" y="4336221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7" name="Rectangle 192">
              <a:extLst>
                <a:ext uri="{FF2B5EF4-FFF2-40B4-BE49-F238E27FC236}">
                  <a16:creationId xmlns:a16="http://schemas.microsoft.com/office/drawing/2014/main" id="{A80410AC-40E6-CCA9-DFA9-EB0C771B5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5256" y="4338295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8" name="Rectangle 193">
              <a:extLst>
                <a:ext uri="{FF2B5EF4-FFF2-40B4-BE49-F238E27FC236}">
                  <a16:creationId xmlns:a16="http://schemas.microsoft.com/office/drawing/2014/main" id="{6C8DC7AE-A881-FA34-EEE7-D9AED20E5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7885" y="4373551"/>
              <a:ext cx="34281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9" name="Rectangle 194">
              <a:extLst>
                <a:ext uri="{FF2B5EF4-FFF2-40B4-BE49-F238E27FC236}">
                  <a16:creationId xmlns:a16="http://schemas.microsoft.com/office/drawing/2014/main" id="{FBDDAD6D-479F-28F0-7A08-17F27686D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1493" y="4377699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0" name="Rectangle 195">
              <a:extLst>
                <a:ext uri="{FF2B5EF4-FFF2-40B4-BE49-F238E27FC236}">
                  <a16:creationId xmlns:a16="http://schemas.microsoft.com/office/drawing/2014/main" id="{61D1CA45-174F-D8F5-9A5C-0D26DB28D3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6907" y="4415028"/>
              <a:ext cx="36084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1" name="Rectangle 196">
              <a:extLst>
                <a:ext uri="{FF2B5EF4-FFF2-40B4-BE49-F238E27FC236}">
                  <a16:creationId xmlns:a16="http://schemas.microsoft.com/office/drawing/2014/main" id="{D535CA29-8F01-545C-B007-6E7FD7D89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0515" y="4417103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2" name="Rectangle 197">
              <a:extLst>
                <a:ext uri="{FF2B5EF4-FFF2-40B4-BE49-F238E27FC236}">
                  <a16:creationId xmlns:a16="http://schemas.microsoft.com/office/drawing/2014/main" id="{F13E23D2-E084-2060-A38F-9D1048641E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991" y="4454433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3" name="Rectangle 198">
              <a:extLst>
                <a:ext uri="{FF2B5EF4-FFF2-40B4-BE49-F238E27FC236}">
                  <a16:creationId xmlns:a16="http://schemas.microsoft.com/office/drawing/2014/main" id="{330DE37F-2A36-E60F-C82E-911456A8A2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4795" y="4458581"/>
              <a:ext cx="36084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4" name="Rectangle 199">
              <a:extLst>
                <a:ext uri="{FF2B5EF4-FFF2-40B4-BE49-F238E27FC236}">
                  <a16:creationId xmlns:a16="http://schemas.microsoft.com/office/drawing/2014/main" id="{BCC08DD8-C171-D142-5037-004F5B481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991" y="4495911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5" name="Rectangle 200">
              <a:extLst>
                <a:ext uri="{FF2B5EF4-FFF2-40B4-BE49-F238E27FC236}">
                  <a16:creationId xmlns:a16="http://schemas.microsoft.com/office/drawing/2014/main" id="{1EE4AC75-810A-B5D8-C8EC-9F00E7814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4795" y="4500059"/>
              <a:ext cx="36084" cy="3110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6" name="Rectangle 201">
              <a:extLst>
                <a:ext uri="{FF2B5EF4-FFF2-40B4-BE49-F238E27FC236}">
                  <a16:creationId xmlns:a16="http://schemas.microsoft.com/office/drawing/2014/main" id="{53EA7FF3-2B02-15FB-B68F-809E4BE35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9229" y="4543610"/>
              <a:ext cx="34281" cy="3110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7" name="Rectangle 202">
              <a:extLst>
                <a:ext uri="{FF2B5EF4-FFF2-40B4-BE49-F238E27FC236}">
                  <a16:creationId xmlns:a16="http://schemas.microsoft.com/office/drawing/2014/main" id="{A106C430-EB6E-E85E-1CB2-DE8DDA02F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4642" y="4545684"/>
              <a:ext cx="34280" cy="352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8" name="Rectangle 203">
              <a:extLst>
                <a:ext uri="{FF2B5EF4-FFF2-40B4-BE49-F238E27FC236}">
                  <a16:creationId xmlns:a16="http://schemas.microsoft.com/office/drawing/2014/main" id="{92AF20DC-9AC3-7B38-7971-252F241A3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8250" y="4583014"/>
              <a:ext cx="34280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9" name="Rectangle 204">
              <a:extLst>
                <a:ext uri="{FF2B5EF4-FFF2-40B4-BE49-F238E27FC236}">
                  <a16:creationId xmlns:a16="http://schemas.microsoft.com/office/drawing/2014/main" id="{F892A8A7-1B3C-0506-5513-C3C50D7E5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1859" y="4587162"/>
              <a:ext cx="36084" cy="3318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0" name="Line 205">
              <a:extLst>
                <a:ext uri="{FF2B5EF4-FFF2-40B4-BE49-F238E27FC236}">
                  <a16:creationId xmlns:a16="http://schemas.microsoft.com/office/drawing/2014/main" id="{457A122D-A13D-53DA-6134-5E1B4E077E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95378" y="1376784"/>
              <a:ext cx="1715566" cy="44605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Rectangle 381">
              <a:extLst>
                <a:ext uri="{FF2B5EF4-FFF2-40B4-BE49-F238E27FC236}">
                  <a16:creationId xmlns:a16="http://schemas.microsoft.com/office/drawing/2014/main" id="{7FBC2B15-BD51-AA93-5AFA-F69246EFA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7215" y="1957472"/>
              <a:ext cx="39693" cy="3940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2" name="Rectangle 382">
              <a:extLst>
                <a:ext uri="{FF2B5EF4-FFF2-40B4-BE49-F238E27FC236}">
                  <a16:creationId xmlns:a16="http://schemas.microsoft.com/office/drawing/2014/main" id="{138BB988-532C-63AB-75BD-A238C7867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0824" y="1959546"/>
              <a:ext cx="43301" cy="4355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3" name="Rectangle 383">
              <a:extLst>
                <a:ext uri="{FF2B5EF4-FFF2-40B4-BE49-F238E27FC236}">
                  <a16:creationId xmlns:a16="http://schemas.microsoft.com/office/drawing/2014/main" id="{4001ED56-EDFB-C562-D019-F412F3DDD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7215" y="1996876"/>
              <a:ext cx="39693" cy="3940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4" name="Rectangle 384">
              <a:extLst>
                <a:ext uri="{FF2B5EF4-FFF2-40B4-BE49-F238E27FC236}">
                  <a16:creationId xmlns:a16="http://schemas.microsoft.com/office/drawing/2014/main" id="{43EE61A8-A78E-26BE-FB94-D4EA431289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0824" y="2001023"/>
              <a:ext cx="43301" cy="4147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5" name="Rectangle 385">
              <a:extLst>
                <a:ext uri="{FF2B5EF4-FFF2-40B4-BE49-F238E27FC236}">
                  <a16:creationId xmlns:a16="http://schemas.microsoft.com/office/drawing/2014/main" id="{216920F5-9756-32F3-30B1-29F53E62D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8040" y="2046649"/>
              <a:ext cx="39693" cy="3940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6" name="Rectangle 386">
              <a:extLst>
                <a:ext uri="{FF2B5EF4-FFF2-40B4-BE49-F238E27FC236}">
                  <a16:creationId xmlns:a16="http://schemas.microsoft.com/office/drawing/2014/main" id="{3A1CFEB8-59E7-216D-1F05-E46643A50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649" y="2050797"/>
              <a:ext cx="41498" cy="4147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7" name="Rectangle 387">
              <a:extLst>
                <a:ext uri="{FF2B5EF4-FFF2-40B4-BE49-F238E27FC236}">
                  <a16:creationId xmlns:a16="http://schemas.microsoft.com/office/drawing/2014/main" id="{1B42F7C5-1C5A-1969-9E0E-AD7BF5FB7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7887" y="2096422"/>
              <a:ext cx="39693" cy="3940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7B27AE7A-9273-D3B0-2F2B-EF61D79C9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8888" y="2370221"/>
            <a:ext cx="151730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</a:rPr>
              <a:t>              C57BL/6 Median Lifespan ~32 months from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</a:rPr>
              <a:t>OUHSC,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</a:rPr>
              <a:t>Richardson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12932235-8004-E74D-D0F7-8B632D912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0840" y="3690684"/>
            <a:ext cx="1888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 Lifespan 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33C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~28 months</a:t>
            </a:r>
          </a:p>
        </p:txBody>
      </p:sp>
      <p:sp>
        <p:nvSpPr>
          <p:cNvPr id="170" name="TextBox 2">
            <a:extLst>
              <a:ext uri="{FF2B5EF4-FFF2-40B4-BE49-F238E27FC236}">
                <a16:creationId xmlns:a16="http://schemas.microsoft.com/office/drawing/2014/main" id="{6CB3F36D-C04F-0CCE-154A-E24CEB83D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3913" y="6457951"/>
            <a:ext cx="28622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UM-HET3 lifespan data from Rich Miller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44253D-5695-5DAD-5080-992404EDA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Strain Considerations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94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433"/>
    </mc:Choice>
    <mc:Fallback xmlns="">
      <p:transition spd="slow" advTm="344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69" grpId="0"/>
      <p:bldP spid="1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B7658-2B55-C57F-609D-E4EF75C6F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374000F-CFB6-7116-DE55-4375C265F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6987" y="4718304"/>
            <a:ext cx="361202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u="sng" dirty="0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Diversity Outcross (DO)</a:t>
            </a:r>
            <a:r>
              <a:rPr lang="en-US" altLang="en-US" sz="1600" dirty="0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Derived from 8-way cross using 5 inbred strains (A/J, C57BL/6J, 129S1/ </a:t>
            </a:r>
            <a:r>
              <a:rPr lang="en-US" altLang="en-US" sz="1600" dirty="0" err="1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SvImJ</a:t>
            </a:r>
            <a:r>
              <a:rPr lang="en-US" altLang="en-US" sz="1600" dirty="0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NOD/</a:t>
            </a:r>
            <a:r>
              <a:rPr lang="en-US" altLang="en-US" sz="1600" dirty="0" err="1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LtJ</a:t>
            </a:r>
            <a:r>
              <a:rPr lang="en-US" altLang="en-US" sz="1600" dirty="0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NZO/</a:t>
            </a:r>
            <a:r>
              <a:rPr lang="en-US" altLang="en-US" sz="1600" dirty="0" err="1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HlLtJ</a:t>
            </a:r>
            <a:r>
              <a:rPr lang="en-US" altLang="en-US" sz="1600" dirty="0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and 3 wild-derived strains (CAST/ </a:t>
            </a:r>
            <a:r>
              <a:rPr lang="en-US" altLang="en-US" sz="1600" dirty="0" err="1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EiJ</a:t>
            </a:r>
            <a:r>
              <a:rPr lang="en-US" altLang="en-US" sz="1600" dirty="0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PWK/</a:t>
            </a:r>
            <a:r>
              <a:rPr lang="en-US" altLang="en-US" sz="1600" dirty="0" err="1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PhJ</a:t>
            </a:r>
            <a:r>
              <a:rPr lang="en-US" altLang="en-US" sz="1600" dirty="0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and WSB/</a:t>
            </a:r>
            <a:r>
              <a:rPr lang="en-US" altLang="en-US" sz="1600" dirty="0" err="1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EiJ</a:t>
            </a:r>
            <a:r>
              <a:rPr lang="en-US" altLang="en-US" sz="1600" dirty="0">
                <a:solidFill>
                  <a:srgbClr val="3366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</a:t>
            </a:r>
          </a:p>
        </p:txBody>
      </p:sp>
      <p:pic>
        <p:nvPicPr>
          <p:cNvPr id="318" name="Picture 2" descr="Related image">
            <a:extLst>
              <a:ext uri="{FF2B5EF4-FFF2-40B4-BE49-F238E27FC236}">
                <a16:creationId xmlns:a16="http://schemas.microsoft.com/office/drawing/2014/main" id="{75B8D768-AFF7-32BA-C9D8-292A10C54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2382837"/>
            <a:ext cx="3783012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0" name="TextBox 2">
            <a:extLst>
              <a:ext uri="{FF2B5EF4-FFF2-40B4-BE49-F238E27FC236}">
                <a16:creationId xmlns:a16="http://schemas.microsoft.com/office/drawing/2014/main" id="{148F10CF-6B11-CFBA-D162-E50CBE618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9901" y="6424613"/>
            <a:ext cx="33194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Lifespan for DO mice from Gary Churchill at JAX</a:t>
            </a:r>
          </a:p>
        </p:txBody>
      </p:sp>
      <p:pic>
        <p:nvPicPr>
          <p:cNvPr id="3" name="Picture 2" descr="Shock_survival.png">
            <a:extLst>
              <a:ext uri="{FF2B5EF4-FFF2-40B4-BE49-F238E27FC236}">
                <a16:creationId xmlns:a16="http://schemas.microsoft.com/office/drawing/2014/main" id="{050750E2-3FE1-53EC-635F-433AEE573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91"/>
          <a:stretch>
            <a:fillRect/>
          </a:stretch>
        </p:blipFill>
        <p:spPr bwMode="auto">
          <a:xfrm>
            <a:off x="895350" y="2280900"/>
            <a:ext cx="4985008" cy="40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910078E-17BF-629A-3246-822088C7C924}"/>
              </a:ext>
            </a:extLst>
          </p:cNvPr>
          <p:cNvGrpSpPr>
            <a:grpSpLocks/>
          </p:cNvGrpSpPr>
          <p:nvPr/>
        </p:nvGrpSpPr>
        <p:grpSpPr bwMode="auto">
          <a:xfrm>
            <a:off x="1453041" y="2433060"/>
            <a:ext cx="3490397" cy="3233838"/>
            <a:chOff x="2195324" y="1376770"/>
            <a:chExt cx="3662473" cy="3243523"/>
          </a:xfrm>
        </p:grpSpPr>
        <p:sp>
          <p:nvSpPr>
            <p:cNvPr id="6" name="Freeform 62">
              <a:extLst>
                <a:ext uri="{FF2B5EF4-FFF2-40B4-BE49-F238E27FC236}">
                  <a16:creationId xmlns:a16="http://schemas.microsoft.com/office/drawing/2014/main" id="{20EB23DA-6D84-9F9F-87EA-8B48CD4D0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8338" y="1421374"/>
              <a:ext cx="1906585" cy="3178332"/>
            </a:xfrm>
            <a:custGeom>
              <a:avLst/>
              <a:gdLst>
                <a:gd name="T0" fmla="*/ 2147483646 w 1417"/>
                <a:gd name="T1" fmla="*/ 2147483646 h 2779"/>
                <a:gd name="T2" fmla="*/ 2147483646 w 1417"/>
                <a:gd name="T3" fmla="*/ 2147483646 h 2779"/>
                <a:gd name="T4" fmla="*/ 2147483646 w 1417"/>
                <a:gd name="T5" fmla="*/ 2147483646 h 2779"/>
                <a:gd name="T6" fmla="*/ 2147483646 w 1417"/>
                <a:gd name="T7" fmla="*/ 2147483646 h 2779"/>
                <a:gd name="T8" fmla="*/ 2147483646 w 1417"/>
                <a:gd name="T9" fmla="*/ 2147483646 h 2779"/>
                <a:gd name="T10" fmla="*/ 2147483646 w 1417"/>
                <a:gd name="T11" fmla="*/ 2147483646 h 2779"/>
                <a:gd name="T12" fmla="*/ 2147483646 w 1417"/>
                <a:gd name="T13" fmla="*/ 2147483646 h 2779"/>
                <a:gd name="T14" fmla="*/ 2147483646 w 1417"/>
                <a:gd name="T15" fmla="*/ 2147483646 h 2779"/>
                <a:gd name="T16" fmla="*/ 2147483646 w 1417"/>
                <a:gd name="T17" fmla="*/ 2147483646 h 2779"/>
                <a:gd name="T18" fmla="*/ 2147483646 w 1417"/>
                <a:gd name="T19" fmla="*/ 2147483646 h 2779"/>
                <a:gd name="T20" fmla="*/ 2147483646 w 1417"/>
                <a:gd name="T21" fmla="*/ 2147483646 h 2779"/>
                <a:gd name="T22" fmla="*/ 2147483646 w 1417"/>
                <a:gd name="T23" fmla="*/ 2147483646 h 2779"/>
                <a:gd name="T24" fmla="*/ 2147483646 w 1417"/>
                <a:gd name="T25" fmla="*/ 2147483646 h 2779"/>
                <a:gd name="T26" fmla="*/ 2147483646 w 1417"/>
                <a:gd name="T27" fmla="*/ 2147483646 h 2779"/>
                <a:gd name="T28" fmla="*/ 2147483646 w 1417"/>
                <a:gd name="T29" fmla="*/ 2147483646 h 2779"/>
                <a:gd name="T30" fmla="*/ 2147483646 w 1417"/>
                <a:gd name="T31" fmla="*/ 2147483646 h 2779"/>
                <a:gd name="T32" fmla="*/ 2147483646 w 1417"/>
                <a:gd name="T33" fmla="*/ 2147483646 h 2779"/>
                <a:gd name="T34" fmla="*/ 2147483646 w 1417"/>
                <a:gd name="T35" fmla="*/ 2147483646 h 2779"/>
                <a:gd name="T36" fmla="*/ 2147483646 w 1417"/>
                <a:gd name="T37" fmla="*/ 2147483646 h 2779"/>
                <a:gd name="T38" fmla="*/ 2147483646 w 1417"/>
                <a:gd name="T39" fmla="*/ 2147483646 h 2779"/>
                <a:gd name="T40" fmla="*/ 2147483646 w 1417"/>
                <a:gd name="T41" fmla="*/ 2147483646 h 2779"/>
                <a:gd name="T42" fmla="*/ 2147483646 w 1417"/>
                <a:gd name="T43" fmla="*/ 2147483646 h 2779"/>
                <a:gd name="T44" fmla="*/ 2147483646 w 1417"/>
                <a:gd name="T45" fmla="*/ 2147483646 h 2779"/>
                <a:gd name="T46" fmla="*/ 2147483646 w 1417"/>
                <a:gd name="T47" fmla="*/ 2147483646 h 2779"/>
                <a:gd name="T48" fmla="*/ 2147483646 w 1417"/>
                <a:gd name="T49" fmla="*/ 2147483646 h 2779"/>
                <a:gd name="T50" fmla="*/ 2147483646 w 1417"/>
                <a:gd name="T51" fmla="*/ 2147483646 h 2779"/>
                <a:gd name="T52" fmla="*/ 2147483646 w 1417"/>
                <a:gd name="T53" fmla="*/ 2147483646 h 2779"/>
                <a:gd name="T54" fmla="*/ 2147483646 w 1417"/>
                <a:gd name="T55" fmla="*/ 2147483646 h 2779"/>
                <a:gd name="T56" fmla="*/ 2147483646 w 1417"/>
                <a:gd name="T57" fmla="*/ 2147483646 h 2779"/>
                <a:gd name="T58" fmla="*/ 2147483646 w 1417"/>
                <a:gd name="T59" fmla="*/ 2147483646 h 2779"/>
                <a:gd name="T60" fmla="*/ 2147483646 w 1417"/>
                <a:gd name="T61" fmla="*/ 2147483646 h 2779"/>
                <a:gd name="T62" fmla="*/ 2147483646 w 1417"/>
                <a:gd name="T63" fmla="*/ 2147483646 h 2779"/>
                <a:gd name="T64" fmla="*/ 2147483646 w 1417"/>
                <a:gd name="T65" fmla="*/ 2147483646 h 2779"/>
                <a:gd name="T66" fmla="*/ 2147483646 w 1417"/>
                <a:gd name="T67" fmla="*/ 2147483646 h 2779"/>
                <a:gd name="T68" fmla="*/ 2147483646 w 1417"/>
                <a:gd name="T69" fmla="*/ 2147483646 h 27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17" h="2779">
                  <a:moveTo>
                    <a:pt x="0" y="0"/>
                  </a:moveTo>
                  <a:lnTo>
                    <a:pt x="182" y="42"/>
                  </a:lnTo>
                  <a:lnTo>
                    <a:pt x="306" y="77"/>
                  </a:lnTo>
                  <a:lnTo>
                    <a:pt x="358" y="112"/>
                  </a:lnTo>
                  <a:lnTo>
                    <a:pt x="371" y="148"/>
                  </a:lnTo>
                  <a:lnTo>
                    <a:pt x="423" y="183"/>
                  </a:lnTo>
                  <a:lnTo>
                    <a:pt x="462" y="260"/>
                  </a:lnTo>
                  <a:lnTo>
                    <a:pt x="546" y="295"/>
                  </a:lnTo>
                  <a:lnTo>
                    <a:pt x="553" y="330"/>
                  </a:lnTo>
                  <a:lnTo>
                    <a:pt x="566" y="365"/>
                  </a:lnTo>
                  <a:lnTo>
                    <a:pt x="598" y="407"/>
                  </a:lnTo>
                  <a:lnTo>
                    <a:pt x="644" y="442"/>
                  </a:lnTo>
                  <a:lnTo>
                    <a:pt x="650" y="477"/>
                  </a:lnTo>
                  <a:lnTo>
                    <a:pt x="657" y="512"/>
                  </a:lnTo>
                  <a:lnTo>
                    <a:pt x="670" y="547"/>
                  </a:lnTo>
                  <a:lnTo>
                    <a:pt x="696" y="590"/>
                  </a:lnTo>
                  <a:lnTo>
                    <a:pt x="709" y="625"/>
                  </a:lnTo>
                  <a:lnTo>
                    <a:pt x="709" y="660"/>
                  </a:lnTo>
                  <a:lnTo>
                    <a:pt x="715" y="695"/>
                  </a:lnTo>
                  <a:lnTo>
                    <a:pt x="715" y="730"/>
                  </a:lnTo>
                  <a:lnTo>
                    <a:pt x="722" y="772"/>
                  </a:lnTo>
                  <a:lnTo>
                    <a:pt x="728" y="842"/>
                  </a:lnTo>
                  <a:lnTo>
                    <a:pt x="735" y="877"/>
                  </a:lnTo>
                  <a:lnTo>
                    <a:pt x="735" y="912"/>
                  </a:lnTo>
                  <a:lnTo>
                    <a:pt x="761" y="954"/>
                  </a:lnTo>
                  <a:lnTo>
                    <a:pt x="774" y="990"/>
                  </a:lnTo>
                  <a:lnTo>
                    <a:pt x="819" y="1025"/>
                  </a:lnTo>
                  <a:lnTo>
                    <a:pt x="826" y="1060"/>
                  </a:lnTo>
                  <a:lnTo>
                    <a:pt x="839" y="1095"/>
                  </a:lnTo>
                  <a:lnTo>
                    <a:pt x="852" y="1137"/>
                  </a:lnTo>
                  <a:lnTo>
                    <a:pt x="852" y="1172"/>
                  </a:lnTo>
                  <a:lnTo>
                    <a:pt x="865" y="1207"/>
                  </a:lnTo>
                  <a:lnTo>
                    <a:pt x="871" y="1242"/>
                  </a:lnTo>
                  <a:lnTo>
                    <a:pt x="884" y="1277"/>
                  </a:lnTo>
                  <a:lnTo>
                    <a:pt x="897" y="1319"/>
                  </a:lnTo>
                  <a:lnTo>
                    <a:pt x="910" y="1354"/>
                  </a:lnTo>
                  <a:lnTo>
                    <a:pt x="923" y="1389"/>
                  </a:lnTo>
                  <a:lnTo>
                    <a:pt x="930" y="1425"/>
                  </a:lnTo>
                  <a:lnTo>
                    <a:pt x="949" y="1467"/>
                  </a:lnTo>
                  <a:lnTo>
                    <a:pt x="962" y="1537"/>
                  </a:lnTo>
                  <a:lnTo>
                    <a:pt x="969" y="1572"/>
                  </a:lnTo>
                  <a:lnTo>
                    <a:pt x="988" y="1649"/>
                  </a:lnTo>
                  <a:lnTo>
                    <a:pt x="988" y="1684"/>
                  </a:lnTo>
                  <a:lnTo>
                    <a:pt x="1008" y="1754"/>
                  </a:lnTo>
                  <a:lnTo>
                    <a:pt x="1021" y="1789"/>
                  </a:lnTo>
                  <a:lnTo>
                    <a:pt x="1021" y="1832"/>
                  </a:lnTo>
                  <a:lnTo>
                    <a:pt x="1047" y="1867"/>
                  </a:lnTo>
                  <a:lnTo>
                    <a:pt x="1053" y="1937"/>
                  </a:lnTo>
                  <a:lnTo>
                    <a:pt x="1060" y="1972"/>
                  </a:lnTo>
                  <a:lnTo>
                    <a:pt x="1060" y="2014"/>
                  </a:lnTo>
                  <a:lnTo>
                    <a:pt x="1066" y="2049"/>
                  </a:lnTo>
                  <a:lnTo>
                    <a:pt x="1092" y="2084"/>
                  </a:lnTo>
                  <a:lnTo>
                    <a:pt x="1099" y="2119"/>
                  </a:lnTo>
                  <a:lnTo>
                    <a:pt x="1105" y="2154"/>
                  </a:lnTo>
                  <a:lnTo>
                    <a:pt x="1105" y="2196"/>
                  </a:lnTo>
                  <a:lnTo>
                    <a:pt x="1131" y="2231"/>
                  </a:lnTo>
                  <a:lnTo>
                    <a:pt x="1131" y="2267"/>
                  </a:lnTo>
                  <a:lnTo>
                    <a:pt x="1138" y="2302"/>
                  </a:lnTo>
                  <a:lnTo>
                    <a:pt x="1164" y="2337"/>
                  </a:lnTo>
                  <a:lnTo>
                    <a:pt x="1170" y="2379"/>
                  </a:lnTo>
                  <a:lnTo>
                    <a:pt x="1203" y="2414"/>
                  </a:lnTo>
                  <a:lnTo>
                    <a:pt x="1268" y="2449"/>
                  </a:lnTo>
                  <a:lnTo>
                    <a:pt x="1281" y="2484"/>
                  </a:lnTo>
                  <a:lnTo>
                    <a:pt x="1281" y="2519"/>
                  </a:lnTo>
                  <a:lnTo>
                    <a:pt x="1352" y="2561"/>
                  </a:lnTo>
                  <a:lnTo>
                    <a:pt x="1365" y="2596"/>
                  </a:lnTo>
                  <a:lnTo>
                    <a:pt x="1372" y="2631"/>
                  </a:lnTo>
                  <a:lnTo>
                    <a:pt x="1398" y="2667"/>
                  </a:lnTo>
                  <a:lnTo>
                    <a:pt x="1398" y="2702"/>
                  </a:lnTo>
                  <a:lnTo>
                    <a:pt x="1411" y="2744"/>
                  </a:lnTo>
                  <a:lnTo>
                    <a:pt x="1417" y="2779"/>
                  </a:lnTo>
                </a:path>
              </a:pathLst>
            </a:custGeom>
            <a:noFill/>
            <a:ln w="28575" cmpd="sng">
              <a:solidFill>
                <a:srgbClr val="008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Rectangle 63">
              <a:extLst>
                <a:ext uri="{FF2B5EF4-FFF2-40B4-BE49-F238E27FC236}">
                  <a16:creationId xmlns:a16="http://schemas.microsoft.com/office/drawing/2014/main" id="{6FD7EA07-90FC-D228-1942-D20B7F359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0304" y="1405281"/>
              <a:ext cx="35892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" name="Rectangle 64">
              <a:extLst>
                <a:ext uri="{FF2B5EF4-FFF2-40B4-BE49-F238E27FC236}">
                  <a16:creationId xmlns:a16="http://schemas.microsoft.com/office/drawing/2014/main" id="{556D28FA-BCEA-BE1E-4F92-C3600E9B3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986" y="1408636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Rectangle 65">
              <a:extLst>
                <a:ext uri="{FF2B5EF4-FFF2-40B4-BE49-F238E27FC236}">
                  <a16:creationId xmlns:a16="http://schemas.microsoft.com/office/drawing/2014/main" id="{84A885E0-A7CB-853F-5C72-2421FC527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5301" y="1453917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1" name="Rectangle 66">
              <a:extLst>
                <a:ext uri="{FF2B5EF4-FFF2-40B4-BE49-F238E27FC236}">
                  <a16:creationId xmlns:a16="http://schemas.microsoft.com/office/drawing/2014/main" id="{99A18F39-7303-2EA2-BFAA-069DA9151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9982" y="1457271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2" name="Rectangle 67">
              <a:extLst>
                <a:ext uri="{FF2B5EF4-FFF2-40B4-BE49-F238E27FC236}">
                  <a16:creationId xmlns:a16="http://schemas.microsoft.com/office/drawing/2014/main" id="{1CC6C64A-04A2-D6EE-B16D-7DD94039D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2273" y="1494167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3" name="Rectangle 68">
              <a:extLst>
                <a:ext uri="{FF2B5EF4-FFF2-40B4-BE49-F238E27FC236}">
                  <a16:creationId xmlns:a16="http://schemas.microsoft.com/office/drawing/2014/main" id="{5F71B9D5-FF25-D992-982A-2E838C14A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6955" y="1497522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4" name="Rectangle 69">
              <a:extLst>
                <a:ext uri="{FF2B5EF4-FFF2-40B4-BE49-F238E27FC236}">
                  <a16:creationId xmlns:a16="http://schemas.microsoft.com/office/drawing/2014/main" id="{47E105DB-6E8C-0DCC-53E3-9D749D6BC7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2496" y="1532741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5" name="Rectangle 70">
              <a:extLst>
                <a:ext uri="{FF2B5EF4-FFF2-40B4-BE49-F238E27FC236}">
                  <a16:creationId xmlns:a16="http://schemas.microsoft.com/office/drawing/2014/main" id="{D6965F2B-C74E-9E5D-6662-77E9FC5FD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97177" y="1536096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6" name="Rectangle 71">
              <a:extLst>
                <a:ext uri="{FF2B5EF4-FFF2-40B4-BE49-F238E27FC236}">
                  <a16:creationId xmlns:a16="http://schemas.microsoft.com/office/drawing/2014/main" id="{CC4F7675-DB4C-AA82-C576-16920DD54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9661" y="1572992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7" name="Rectangle 72">
              <a:extLst>
                <a:ext uri="{FF2B5EF4-FFF2-40B4-BE49-F238E27FC236}">
                  <a16:creationId xmlns:a16="http://schemas.microsoft.com/office/drawing/2014/main" id="{2ECA0C1D-BD92-876C-2862-D0B0C0D0A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4343" y="1576346"/>
              <a:ext cx="34331" cy="3521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8" name="Rectangle 73">
              <a:extLst>
                <a:ext uri="{FF2B5EF4-FFF2-40B4-BE49-F238E27FC236}">
                  <a16:creationId xmlns:a16="http://schemas.microsoft.com/office/drawing/2014/main" id="{5BE560EF-0350-5EEC-683C-75F532324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9884" y="1614919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9" name="Rectangle 74">
              <a:extLst>
                <a:ext uri="{FF2B5EF4-FFF2-40B4-BE49-F238E27FC236}">
                  <a16:creationId xmlns:a16="http://schemas.microsoft.com/office/drawing/2014/main" id="{2803873A-89EC-A822-3F89-F8CD4F255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4565" y="1618273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0" name="Rectangle 75">
              <a:extLst>
                <a:ext uri="{FF2B5EF4-FFF2-40B4-BE49-F238E27FC236}">
                  <a16:creationId xmlns:a16="http://schemas.microsoft.com/office/drawing/2014/main" id="{CB06ADB8-B9E8-4763-CFE8-01F10AAD6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2940" y="1702129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1" name="Rectangle 76">
              <a:extLst>
                <a:ext uri="{FF2B5EF4-FFF2-40B4-BE49-F238E27FC236}">
                  <a16:creationId xmlns:a16="http://schemas.microsoft.com/office/drawing/2014/main" id="{C5CDB584-C3C7-3754-BB31-067A21D66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6061" y="1705483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2" name="Rectangle 77">
              <a:extLst>
                <a:ext uri="{FF2B5EF4-FFF2-40B4-BE49-F238E27FC236}">
                  <a16:creationId xmlns:a16="http://schemas.microsoft.com/office/drawing/2014/main" id="{7C7E26E9-6011-3071-6BCA-3968A97E6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5296" y="1742379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3" name="Rectangle 78">
              <a:extLst>
                <a:ext uri="{FF2B5EF4-FFF2-40B4-BE49-F238E27FC236}">
                  <a16:creationId xmlns:a16="http://schemas.microsoft.com/office/drawing/2014/main" id="{EA4DE151-C014-4DE1-744D-11751D2F3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9977" y="1745733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4" name="Rectangle 79">
              <a:extLst>
                <a:ext uri="{FF2B5EF4-FFF2-40B4-BE49-F238E27FC236}">
                  <a16:creationId xmlns:a16="http://schemas.microsoft.com/office/drawing/2014/main" id="{E9664521-96BB-7074-1522-6033AE8421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4659" y="1782630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5" name="Rectangle 80">
              <a:extLst>
                <a:ext uri="{FF2B5EF4-FFF2-40B4-BE49-F238E27FC236}">
                  <a16:creationId xmlns:a16="http://schemas.microsoft.com/office/drawing/2014/main" id="{BC6CCF46-110A-57DD-1E41-3B872E2070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9340" y="1785984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6" name="Rectangle 81">
              <a:extLst>
                <a:ext uri="{FF2B5EF4-FFF2-40B4-BE49-F238E27FC236}">
                  <a16:creationId xmlns:a16="http://schemas.microsoft.com/office/drawing/2014/main" id="{A5510161-E962-B437-287D-8BB01577A8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1823" y="1822880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7" name="Rectangle 82">
              <a:extLst>
                <a:ext uri="{FF2B5EF4-FFF2-40B4-BE49-F238E27FC236}">
                  <a16:creationId xmlns:a16="http://schemas.microsoft.com/office/drawing/2014/main" id="{27823785-A469-4818-E8C9-8A73D96C4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6505" y="1826234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8" name="Rectangle 83">
              <a:extLst>
                <a:ext uri="{FF2B5EF4-FFF2-40B4-BE49-F238E27FC236}">
                  <a16:creationId xmlns:a16="http://schemas.microsoft.com/office/drawing/2014/main" id="{E1A12C84-3777-2EFF-87DC-B16818972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5517" y="1871517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9" name="Rectangle 84">
              <a:extLst>
                <a:ext uri="{FF2B5EF4-FFF2-40B4-BE49-F238E27FC236}">
                  <a16:creationId xmlns:a16="http://schemas.microsoft.com/office/drawing/2014/main" id="{545795E2-A178-DFDE-524F-9308B8105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0199" y="1874871"/>
              <a:ext cx="3589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0" name="Rectangle 85">
              <a:extLst>
                <a:ext uri="{FF2B5EF4-FFF2-40B4-BE49-F238E27FC236}">
                  <a16:creationId xmlns:a16="http://schemas.microsoft.com/office/drawing/2014/main" id="{48EC4280-97B3-010E-8FFE-A30104B24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7937" y="1910090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1" name="Rectangle 86">
              <a:extLst>
                <a:ext uri="{FF2B5EF4-FFF2-40B4-BE49-F238E27FC236}">
                  <a16:creationId xmlns:a16="http://schemas.microsoft.com/office/drawing/2014/main" id="{E4B6A22E-F53D-C371-E11D-F1EB9212AC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1058" y="1915122"/>
              <a:ext cx="35892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2" name="Rectangle 87">
              <a:extLst>
                <a:ext uri="{FF2B5EF4-FFF2-40B4-BE49-F238E27FC236}">
                  <a16:creationId xmlns:a16="http://schemas.microsoft.com/office/drawing/2014/main" id="{9E09D146-A4BF-3D75-529B-1E351C9FF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740" y="1950340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3" name="Rectangle 88">
              <a:extLst>
                <a:ext uri="{FF2B5EF4-FFF2-40B4-BE49-F238E27FC236}">
                  <a16:creationId xmlns:a16="http://schemas.microsoft.com/office/drawing/2014/main" id="{74234EF0-FF1C-B2B0-58CA-7C01C8C8E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8861" y="1953694"/>
              <a:ext cx="3745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4" name="Rectangle 89">
              <a:extLst>
                <a:ext uri="{FF2B5EF4-FFF2-40B4-BE49-F238E27FC236}">
                  <a16:creationId xmlns:a16="http://schemas.microsoft.com/office/drawing/2014/main" id="{192FE58C-9668-6817-8E11-EA2C5E84F5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5103" y="1990591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5" name="Rectangle 90">
              <a:extLst>
                <a:ext uri="{FF2B5EF4-FFF2-40B4-BE49-F238E27FC236}">
                  <a16:creationId xmlns:a16="http://schemas.microsoft.com/office/drawing/2014/main" id="{35DA8E79-5E32-DF49-D89A-6B5E42AEA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8224" y="1993945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6" name="Rectangle 91">
              <a:extLst>
                <a:ext uri="{FF2B5EF4-FFF2-40B4-BE49-F238E27FC236}">
                  <a16:creationId xmlns:a16="http://schemas.microsoft.com/office/drawing/2014/main" id="{83D78457-9730-2385-755A-7DAE5EFB20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2268" y="2030841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7" name="Rectangle 92">
              <a:extLst>
                <a:ext uri="{FF2B5EF4-FFF2-40B4-BE49-F238E27FC236}">
                  <a16:creationId xmlns:a16="http://schemas.microsoft.com/office/drawing/2014/main" id="{9C171810-0AD1-A42E-4B48-1F2232FAE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6950" y="2034196"/>
              <a:ext cx="34331" cy="3522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8" name="Rectangle 93">
              <a:extLst>
                <a:ext uri="{FF2B5EF4-FFF2-40B4-BE49-F238E27FC236}">
                  <a16:creationId xmlns:a16="http://schemas.microsoft.com/office/drawing/2014/main" id="{7824CB21-8ACB-2CDA-63E5-7A1652A9C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6599" y="2079478"/>
              <a:ext cx="35892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9" name="Rectangle 94">
              <a:extLst>
                <a:ext uri="{FF2B5EF4-FFF2-40B4-BE49-F238E27FC236}">
                  <a16:creationId xmlns:a16="http://schemas.microsoft.com/office/drawing/2014/main" id="{4D76A8BD-0673-CBAB-881C-DDB2A274F1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1280" y="2082832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0" name="Rectangle 95">
              <a:extLst>
                <a:ext uri="{FF2B5EF4-FFF2-40B4-BE49-F238E27FC236}">
                  <a16:creationId xmlns:a16="http://schemas.microsoft.com/office/drawing/2014/main" id="{5038C5C0-DEAB-3498-B0B9-DB3604D9C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324" y="2119728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1" name="Rectangle 96">
              <a:extLst>
                <a:ext uri="{FF2B5EF4-FFF2-40B4-BE49-F238E27FC236}">
                  <a16:creationId xmlns:a16="http://schemas.microsoft.com/office/drawing/2014/main" id="{529A3D61-7838-1B85-4897-51FFBFC52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8445" y="2123083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2" name="Rectangle 97">
              <a:extLst>
                <a:ext uri="{FF2B5EF4-FFF2-40B4-BE49-F238E27FC236}">
                  <a16:creationId xmlns:a16="http://schemas.microsoft.com/office/drawing/2014/main" id="{EE19ED95-3367-68BB-E0BB-79A47DF55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324" y="2159979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3" name="Rectangle 98">
              <a:extLst>
                <a:ext uri="{FF2B5EF4-FFF2-40B4-BE49-F238E27FC236}">
                  <a16:creationId xmlns:a16="http://schemas.microsoft.com/office/drawing/2014/main" id="{DADBA481-7377-0572-5EC6-5ECB013CD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8445" y="2163333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4" name="Rectangle 99">
              <a:extLst>
                <a:ext uri="{FF2B5EF4-FFF2-40B4-BE49-F238E27FC236}">
                  <a16:creationId xmlns:a16="http://schemas.microsoft.com/office/drawing/2014/main" id="{65D15936-A08C-D57C-0E4E-FDF80B5A0D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3127" y="2200230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5" name="Rectangle 100">
              <a:extLst>
                <a:ext uri="{FF2B5EF4-FFF2-40B4-BE49-F238E27FC236}">
                  <a16:creationId xmlns:a16="http://schemas.microsoft.com/office/drawing/2014/main" id="{4D174072-0697-636F-6BB7-5473827C55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248" y="2203584"/>
              <a:ext cx="3745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6" name="Rectangle 101">
              <a:extLst>
                <a:ext uri="{FF2B5EF4-FFF2-40B4-BE49-F238E27FC236}">
                  <a16:creationId xmlns:a16="http://schemas.microsoft.com/office/drawing/2014/main" id="{EEDBCAFC-3952-D2A9-4E4A-167205301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3127" y="2240480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7" name="Rectangle 102">
              <a:extLst>
                <a:ext uri="{FF2B5EF4-FFF2-40B4-BE49-F238E27FC236}">
                  <a16:creationId xmlns:a16="http://schemas.microsoft.com/office/drawing/2014/main" id="{64AEA81A-E2FB-1533-86B3-CC3425496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6248" y="2243834"/>
              <a:ext cx="3745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8" name="Rectangle 103">
              <a:extLst>
                <a:ext uri="{FF2B5EF4-FFF2-40B4-BE49-F238E27FC236}">
                  <a16:creationId xmlns:a16="http://schemas.microsoft.com/office/drawing/2014/main" id="{37109624-6E8A-4EA7-98AC-FB021C85D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2490" y="2289116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9" name="Rectangle 104">
              <a:extLst>
                <a:ext uri="{FF2B5EF4-FFF2-40B4-BE49-F238E27FC236}">
                  <a16:creationId xmlns:a16="http://schemas.microsoft.com/office/drawing/2014/main" id="{981BB842-BB8A-6CBB-4310-56BC95D1E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5611" y="2292470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0" name="Rectangle 105">
              <a:extLst>
                <a:ext uri="{FF2B5EF4-FFF2-40B4-BE49-F238E27FC236}">
                  <a16:creationId xmlns:a16="http://schemas.microsoft.com/office/drawing/2014/main" id="{B2487245-337B-0A5C-3456-76F7CFACC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0292" y="2367940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1" name="Rectangle 106">
              <a:extLst>
                <a:ext uri="{FF2B5EF4-FFF2-40B4-BE49-F238E27FC236}">
                  <a16:creationId xmlns:a16="http://schemas.microsoft.com/office/drawing/2014/main" id="{0D2607F1-7C2F-F69A-5906-34F631068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4974" y="2371294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2" name="Rectangle 107">
              <a:extLst>
                <a:ext uri="{FF2B5EF4-FFF2-40B4-BE49-F238E27FC236}">
                  <a16:creationId xmlns:a16="http://schemas.microsoft.com/office/drawing/2014/main" id="{113DCD47-26F8-BFF9-6359-2D4D97F0F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9655" y="2408191"/>
              <a:ext cx="35892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3" name="Rectangle 108">
              <a:extLst>
                <a:ext uri="{FF2B5EF4-FFF2-40B4-BE49-F238E27FC236}">
                  <a16:creationId xmlns:a16="http://schemas.microsoft.com/office/drawing/2014/main" id="{CFA66180-30F6-A8BB-17A3-217D23EDE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4337" y="2411545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4" name="Rectangle 109">
              <a:extLst>
                <a:ext uri="{FF2B5EF4-FFF2-40B4-BE49-F238E27FC236}">
                  <a16:creationId xmlns:a16="http://schemas.microsoft.com/office/drawing/2014/main" id="{CDAD708C-0846-CF4B-588D-D6330A406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9655" y="2448441"/>
              <a:ext cx="35892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5" name="Rectangle 110">
              <a:extLst>
                <a:ext uri="{FF2B5EF4-FFF2-40B4-BE49-F238E27FC236}">
                  <a16:creationId xmlns:a16="http://schemas.microsoft.com/office/drawing/2014/main" id="{7AC6CDA9-1F27-7199-D3AD-2DEBFED1C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4337" y="2451795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6" name="Rectangle 111">
              <a:extLst>
                <a:ext uri="{FF2B5EF4-FFF2-40B4-BE49-F238E27FC236}">
                  <a16:creationId xmlns:a16="http://schemas.microsoft.com/office/drawing/2014/main" id="{CA573A90-76D5-CBFA-3BA3-686246069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5547" y="2497077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7" name="Rectangle 112">
              <a:extLst>
                <a:ext uri="{FF2B5EF4-FFF2-40B4-BE49-F238E27FC236}">
                  <a16:creationId xmlns:a16="http://schemas.microsoft.com/office/drawing/2014/main" id="{2480EFD4-8BE1-E2A4-8E97-0441A4444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8668" y="2500431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8" name="Rectangle 113">
              <a:extLst>
                <a:ext uri="{FF2B5EF4-FFF2-40B4-BE49-F238E27FC236}">
                  <a16:creationId xmlns:a16="http://schemas.microsoft.com/office/drawing/2014/main" id="{C7739E05-DAC4-2FBB-46B1-24B31BD53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2712" y="2535651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9" name="Rectangle 114">
              <a:extLst>
                <a:ext uri="{FF2B5EF4-FFF2-40B4-BE49-F238E27FC236}">
                  <a16:creationId xmlns:a16="http://schemas.microsoft.com/office/drawing/2014/main" id="{8B2A41EC-AEBC-1234-754A-0420A7638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5833" y="2540682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0" name="Rectangle 115">
              <a:extLst>
                <a:ext uri="{FF2B5EF4-FFF2-40B4-BE49-F238E27FC236}">
                  <a16:creationId xmlns:a16="http://schemas.microsoft.com/office/drawing/2014/main" id="{7281C52A-5A95-7B2F-A4BA-FC6CCB103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3572" y="2577578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1" name="Rectangle 116">
              <a:extLst>
                <a:ext uri="{FF2B5EF4-FFF2-40B4-BE49-F238E27FC236}">
                  <a16:creationId xmlns:a16="http://schemas.microsoft.com/office/drawing/2014/main" id="{FC1ADFAC-7434-4FC3-10EE-4A8290B6B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93" y="2580932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2" name="Rectangle 117">
              <a:extLst>
                <a:ext uri="{FF2B5EF4-FFF2-40B4-BE49-F238E27FC236}">
                  <a16:creationId xmlns:a16="http://schemas.microsoft.com/office/drawing/2014/main" id="{AB8F1915-0534-6610-7786-A752B1068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2935" y="2617828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3" name="Rectangle 118">
              <a:extLst>
                <a:ext uri="{FF2B5EF4-FFF2-40B4-BE49-F238E27FC236}">
                  <a16:creationId xmlns:a16="http://schemas.microsoft.com/office/drawing/2014/main" id="{B4EBBEDD-9DAD-E946-2DD2-7751E4CC3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6056" y="2621183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4" name="Rectangle 119">
              <a:extLst>
                <a:ext uri="{FF2B5EF4-FFF2-40B4-BE49-F238E27FC236}">
                  <a16:creationId xmlns:a16="http://schemas.microsoft.com/office/drawing/2014/main" id="{8073E4E4-640E-9B1E-8D81-202ED8060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099" y="2658079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5" name="Rectangle 120">
              <a:extLst>
                <a:ext uri="{FF2B5EF4-FFF2-40B4-BE49-F238E27FC236}">
                  <a16:creationId xmlns:a16="http://schemas.microsoft.com/office/drawing/2014/main" id="{30A938EE-4AF4-9F35-3FE9-88B6E2D777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3220" y="2661433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6" name="Rectangle 121">
              <a:extLst>
                <a:ext uri="{FF2B5EF4-FFF2-40B4-BE49-F238E27FC236}">
                  <a16:creationId xmlns:a16="http://schemas.microsoft.com/office/drawing/2014/main" id="{2FD4B04D-F083-38E0-8460-B930F05E6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265" y="2705038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7" name="Rectangle 122">
              <a:extLst>
                <a:ext uri="{FF2B5EF4-FFF2-40B4-BE49-F238E27FC236}">
                  <a16:creationId xmlns:a16="http://schemas.microsoft.com/office/drawing/2014/main" id="{61CF68EA-98DB-6793-A9A0-C0929EAAF8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946" y="2708392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8" name="Rectangle 123">
              <a:extLst>
                <a:ext uri="{FF2B5EF4-FFF2-40B4-BE49-F238E27FC236}">
                  <a16:creationId xmlns:a16="http://schemas.microsoft.com/office/drawing/2014/main" id="{DDFC0A1B-AF92-2D8A-EE89-0AC7EDB2C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7265" y="2745288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9" name="Rectangle 124">
              <a:extLst>
                <a:ext uri="{FF2B5EF4-FFF2-40B4-BE49-F238E27FC236}">
                  <a16:creationId xmlns:a16="http://schemas.microsoft.com/office/drawing/2014/main" id="{75FF7390-DEC4-D9B2-1940-F42E5AE74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946" y="2748643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0" name="Rectangle 125">
              <a:extLst>
                <a:ext uri="{FF2B5EF4-FFF2-40B4-BE49-F238E27FC236}">
                  <a16:creationId xmlns:a16="http://schemas.microsoft.com/office/drawing/2014/main" id="{912F612A-234B-9AA6-013F-62D406E38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4430" y="2785539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1" name="Rectangle 126">
              <a:extLst>
                <a:ext uri="{FF2B5EF4-FFF2-40B4-BE49-F238E27FC236}">
                  <a16:creationId xmlns:a16="http://schemas.microsoft.com/office/drawing/2014/main" id="{ABDD0401-21B8-9145-8649-3D5DBC17E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9112" y="2788893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2" name="Rectangle 127">
              <a:extLst>
                <a:ext uri="{FF2B5EF4-FFF2-40B4-BE49-F238E27FC236}">
                  <a16:creationId xmlns:a16="http://schemas.microsoft.com/office/drawing/2014/main" id="{B2C75B29-87EC-D797-4EC7-5C480921A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2233" y="2825790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3" name="Rectangle 128">
              <a:extLst>
                <a:ext uri="{FF2B5EF4-FFF2-40B4-BE49-F238E27FC236}">
                  <a16:creationId xmlns:a16="http://schemas.microsoft.com/office/drawing/2014/main" id="{2DE4553A-E60B-ADCD-124D-8F10ED2435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6914" y="2829144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4" name="Rectangle 129">
              <a:extLst>
                <a:ext uri="{FF2B5EF4-FFF2-40B4-BE49-F238E27FC236}">
                  <a16:creationId xmlns:a16="http://schemas.microsoft.com/office/drawing/2014/main" id="{EA153A98-C07F-A3BB-4FD1-27A381A1C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0959" y="2866040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5" name="Rectangle 130">
              <a:extLst>
                <a:ext uri="{FF2B5EF4-FFF2-40B4-BE49-F238E27FC236}">
                  <a16:creationId xmlns:a16="http://schemas.microsoft.com/office/drawing/2014/main" id="{1E121889-82DB-E6CE-0334-A85AC9375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4080" y="2869394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6" name="Rectangle 131">
              <a:extLst>
                <a:ext uri="{FF2B5EF4-FFF2-40B4-BE49-F238E27FC236}">
                  <a16:creationId xmlns:a16="http://schemas.microsoft.com/office/drawing/2014/main" id="{CD3A0842-A66A-B8E4-A540-0C8A95EC9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8124" y="2914677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7" name="Rectangle 132">
              <a:extLst>
                <a:ext uri="{FF2B5EF4-FFF2-40B4-BE49-F238E27FC236}">
                  <a16:creationId xmlns:a16="http://schemas.microsoft.com/office/drawing/2014/main" id="{4A5D8941-803D-8110-1107-B05AB75DD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1245" y="2918031"/>
              <a:ext cx="37452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8" name="Rectangle 133">
              <a:extLst>
                <a:ext uri="{FF2B5EF4-FFF2-40B4-BE49-F238E27FC236}">
                  <a16:creationId xmlns:a16="http://schemas.microsoft.com/office/drawing/2014/main" id="{EEB621AC-AD51-22BB-9013-2E04ADDFF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5290" y="2953250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9" name="Rectangle 134">
              <a:extLst>
                <a:ext uri="{FF2B5EF4-FFF2-40B4-BE49-F238E27FC236}">
                  <a16:creationId xmlns:a16="http://schemas.microsoft.com/office/drawing/2014/main" id="{EDF96628-27C9-DB55-FB9F-3D02AED09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9971" y="2956604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0" name="Rectangle 135">
              <a:extLst>
                <a:ext uri="{FF2B5EF4-FFF2-40B4-BE49-F238E27FC236}">
                  <a16:creationId xmlns:a16="http://schemas.microsoft.com/office/drawing/2014/main" id="{9FD9F195-F38B-F894-B8B0-41C88D30C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2455" y="2993500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1" name="Rectangle 136">
              <a:extLst>
                <a:ext uri="{FF2B5EF4-FFF2-40B4-BE49-F238E27FC236}">
                  <a16:creationId xmlns:a16="http://schemas.microsoft.com/office/drawing/2014/main" id="{529D5CF0-3A8B-BDF8-EAC0-71CA4CDB3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7137" y="2996854"/>
              <a:ext cx="35891" cy="3522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2" name="Rectangle 137">
              <a:extLst>
                <a:ext uri="{FF2B5EF4-FFF2-40B4-BE49-F238E27FC236}">
                  <a16:creationId xmlns:a16="http://schemas.microsoft.com/office/drawing/2014/main" id="{7C6723A7-ED2E-3738-1E9F-7AAC64C80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818" y="3035428"/>
              <a:ext cx="35892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3" name="Rectangle 138">
              <a:extLst>
                <a:ext uri="{FF2B5EF4-FFF2-40B4-BE49-F238E27FC236}">
                  <a16:creationId xmlns:a16="http://schemas.microsoft.com/office/drawing/2014/main" id="{7FEE42A5-B242-0976-A09E-08BD580E67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6500" y="3038783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4" name="Rectangle 139">
              <a:extLst>
                <a:ext uri="{FF2B5EF4-FFF2-40B4-BE49-F238E27FC236}">
                  <a16:creationId xmlns:a16="http://schemas.microsoft.com/office/drawing/2014/main" id="{BE2737D1-461B-CCB5-3332-63C535C74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8347" y="3082387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5" name="Rectangle 140">
              <a:extLst>
                <a:ext uri="{FF2B5EF4-FFF2-40B4-BE49-F238E27FC236}">
                  <a16:creationId xmlns:a16="http://schemas.microsoft.com/office/drawing/2014/main" id="{A68CAC8F-5CCD-7806-B8E5-01D45351C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1468" y="3087418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6" name="Rectangle 141">
              <a:extLst>
                <a:ext uri="{FF2B5EF4-FFF2-40B4-BE49-F238E27FC236}">
                  <a16:creationId xmlns:a16="http://schemas.microsoft.com/office/drawing/2014/main" id="{447238D2-0771-5D60-C2FE-E30CF2623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5512" y="3162888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7" name="Rectangle 142">
              <a:extLst>
                <a:ext uri="{FF2B5EF4-FFF2-40B4-BE49-F238E27FC236}">
                  <a16:creationId xmlns:a16="http://schemas.microsoft.com/office/drawing/2014/main" id="{CBB79BBE-1DC0-E594-09EC-A4D7479CDE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8633" y="3166243"/>
              <a:ext cx="3745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8" name="Rectangle 143">
              <a:extLst>
                <a:ext uri="{FF2B5EF4-FFF2-40B4-BE49-F238E27FC236}">
                  <a16:creationId xmlns:a16="http://schemas.microsoft.com/office/drawing/2014/main" id="{808FCE02-B801-E553-2768-E8953BEE3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4875" y="3203139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9" name="Rectangle 144">
              <a:extLst>
                <a:ext uri="{FF2B5EF4-FFF2-40B4-BE49-F238E27FC236}">
                  <a16:creationId xmlns:a16="http://schemas.microsoft.com/office/drawing/2014/main" id="{A0AE572E-D10D-3677-7A63-3D5CB5628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7995" y="3206493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0" name="Rectangle 145">
              <a:extLst>
                <a:ext uri="{FF2B5EF4-FFF2-40B4-BE49-F238E27FC236}">
                  <a16:creationId xmlns:a16="http://schemas.microsoft.com/office/drawing/2014/main" id="{5F8BE939-DAB5-AA12-F828-8E067233E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842" y="3292025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1" name="Rectangle 146">
              <a:extLst>
                <a:ext uri="{FF2B5EF4-FFF2-40B4-BE49-F238E27FC236}">
                  <a16:creationId xmlns:a16="http://schemas.microsoft.com/office/drawing/2014/main" id="{788E50F2-1E74-312F-6BF2-A964A359F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4524" y="3295379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2" name="Rectangle 147">
              <a:extLst>
                <a:ext uri="{FF2B5EF4-FFF2-40B4-BE49-F238E27FC236}">
                  <a16:creationId xmlns:a16="http://schemas.microsoft.com/office/drawing/2014/main" id="{280B0FA5-BEB3-3D97-647B-B41A4D253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9842" y="3330599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3" name="Rectangle 148">
              <a:extLst>
                <a:ext uri="{FF2B5EF4-FFF2-40B4-BE49-F238E27FC236}">
                  <a16:creationId xmlns:a16="http://schemas.microsoft.com/office/drawing/2014/main" id="{930B8825-900A-48A2-4865-C86CFF9D8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4524" y="3333953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4" name="Rectangle 149">
              <a:extLst>
                <a:ext uri="{FF2B5EF4-FFF2-40B4-BE49-F238E27FC236}">
                  <a16:creationId xmlns:a16="http://schemas.microsoft.com/office/drawing/2014/main" id="{F127CF91-4E31-260C-09A7-12EBEF631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6371" y="3411100"/>
              <a:ext cx="3589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5" name="Rectangle 150">
              <a:extLst>
                <a:ext uri="{FF2B5EF4-FFF2-40B4-BE49-F238E27FC236}">
                  <a16:creationId xmlns:a16="http://schemas.microsoft.com/office/drawing/2014/main" id="{E9C8BF9C-1D1F-37F5-4F0E-EB078BF2B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1052" y="3414454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6" name="Rectangle 151">
              <a:extLst>
                <a:ext uri="{FF2B5EF4-FFF2-40B4-BE49-F238E27FC236}">
                  <a16:creationId xmlns:a16="http://schemas.microsoft.com/office/drawing/2014/main" id="{CB26D007-2E23-852C-0235-9B183C1FC4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5097" y="3451351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7" name="Rectangle 152">
              <a:extLst>
                <a:ext uri="{FF2B5EF4-FFF2-40B4-BE49-F238E27FC236}">
                  <a16:creationId xmlns:a16="http://schemas.microsoft.com/office/drawing/2014/main" id="{641B9F55-F34B-668C-A092-163B1FC4E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8218" y="3454705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8" name="Rectangle 153">
              <a:extLst>
                <a:ext uri="{FF2B5EF4-FFF2-40B4-BE49-F238E27FC236}">
                  <a16:creationId xmlns:a16="http://schemas.microsoft.com/office/drawing/2014/main" id="{1CCF3CE5-4668-7EDE-B921-795A58484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5097" y="3499986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9" name="Rectangle 154">
              <a:extLst>
                <a:ext uri="{FF2B5EF4-FFF2-40B4-BE49-F238E27FC236}">
                  <a16:creationId xmlns:a16="http://schemas.microsoft.com/office/drawing/2014/main" id="{1B700388-2D1F-232F-390C-745B0C832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8218" y="3503340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0" name="Rectangle 155">
              <a:extLst>
                <a:ext uri="{FF2B5EF4-FFF2-40B4-BE49-F238E27FC236}">
                  <a16:creationId xmlns:a16="http://schemas.microsoft.com/office/drawing/2014/main" id="{050A9E72-CA55-782C-9F48-F649E2BEC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9428" y="3540237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1" name="Rectangle 156">
              <a:extLst>
                <a:ext uri="{FF2B5EF4-FFF2-40B4-BE49-F238E27FC236}">
                  <a16:creationId xmlns:a16="http://schemas.microsoft.com/office/drawing/2014/main" id="{DD8BEDB0-E96F-8C5A-2EA2-85393C40A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4109" y="3543591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2" name="Rectangle 157">
              <a:extLst>
                <a:ext uri="{FF2B5EF4-FFF2-40B4-BE49-F238E27FC236}">
                  <a16:creationId xmlns:a16="http://schemas.microsoft.com/office/drawing/2014/main" id="{97F8B022-2778-B106-16AA-40993FA58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7230" y="3620738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3" name="Rectangle 158">
              <a:extLst>
                <a:ext uri="{FF2B5EF4-FFF2-40B4-BE49-F238E27FC236}">
                  <a16:creationId xmlns:a16="http://schemas.microsoft.com/office/drawing/2014/main" id="{A674B275-6BFA-445E-B04A-CCB6329F7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1912" y="3624092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4" name="Rectangle 159">
              <a:extLst>
                <a:ext uri="{FF2B5EF4-FFF2-40B4-BE49-F238E27FC236}">
                  <a16:creationId xmlns:a16="http://schemas.microsoft.com/office/drawing/2014/main" id="{555D37FC-5DCC-9BB2-BE7D-47BBEFACC7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6593" y="3660988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5" name="Rectangle 160">
              <a:extLst>
                <a:ext uri="{FF2B5EF4-FFF2-40B4-BE49-F238E27FC236}">
                  <a16:creationId xmlns:a16="http://schemas.microsoft.com/office/drawing/2014/main" id="{A7DA530B-E322-A6EA-1035-8E57EEEFE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275" y="3664343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6" name="Rectangle 161">
              <a:extLst>
                <a:ext uri="{FF2B5EF4-FFF2-40B4-BE49-F238E27FC236}">
                  <a16:creationId xmlns:a16="http://schemas.microsoft.com/office/drawing/2014/main" id="{E9ECC4AE-A9B3-B83E-F86B-E93FE8F14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6593" y="3707947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7" name="Rectangle 162">
              <a:extLst>
                <a:ext uri="{FF2B5EF4-FFF2-40B4-BE49-F238E27FC236}">
                  <a16:creationId xmlns:a16="http://schemas.microsoft.com/office/drawing/2014/main" id="{561770F2-FE0B-3568-CA24-1D9BE4776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1275" y="3712979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8" name="Rectangle 163">
              <a:extLst>
                <a:ext uri="{FF2B5EF4-FFF2-40B4-BE49-F238E27FC236}">
                  <a16:creationId xmlns:a16="http://schemas.microsoft.com/office/drawing/2014/main" id="{91AB927F-CA51-ECA9-30CC-6629D19AF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4396" y="3748198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9" name="Rectangle 164">
              <a:extLst>
                <a:ext uri="{FF2B5EF4-FFF2-40B4-BE49-F238E27FC236}">
                  <a16:creationId xmlns:a16="http://schemas.microsoft.com/office/drawing/2014/main" id="{997D2E4C-4AEE-A411-2138-E4386CB2C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9077" y="3751552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0" name="Rectangle 165">
              <a:extLst>
                <a:ext uri="{FF2B5EF4-FFF2-40B4-BE49-F238E27FC236}">
                  <a16:creationId xmlns:a16="http://schemas.microsoft.com/office/drawing/2014/main" id="{7FDB4523-48FB-8FD2-1604-FDD75C8E5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0287" y="3788448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1" name="Rectangle 166">
              <a:extLst>
                <a:ext uri="{FF2B5EF4-FFF2-40B4-BE49-F238E27FC236}">
                  <a16:creationId xmlns:a16="http://schemas.microsoft.com/office/drawing/2014/main" id="{88E99E69-5322-7F63-1C9C-88D5E8A1C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3408" y="3791803"/>
              <a:ext cx="3745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2" name="Rectangle 167">
              <a:extLst>
                <a:ext uri="{FF2B5EF4-FFF2-40B4-BE49-F238E27FC236}">
                  <a16:creationId xmlns:a16="http://schemas.microsoft.com/office/drawing/2014/main" id="{9463774A-C125-21CD-F461-78D0ACDFEF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9650" y="3828699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3" name="Rectangle 168">
              <a:extLst>
                <a:ext uri="{FF2B5EF4-FFF2-40B4-BE49-F238E27FC236}">
                  <a16:creationId xmlns:a16="http://schemas.microsoft.com/office/drawing/2014/main" id="{E8192C71-2720-A3DF-B3B7-7203B1976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4332" y="3832053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4" name="Rectangle 169">
              <a:extLst>
                <a:ext uri="{FF2B5EF4-FFF2-40B4-BE49-F238E27FC236}">
                  <a16:creationId xmlns:a16="http://schemas.microsoft.com/office/drawing/2014/main" id="{6E189ECD-702E-FAF8-5DE0-D456EAD33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453" y="3868950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5" name="Rectangle 170">
              <a:extLst>
                <a:ext uri="{FF2B5EF4-FFF2-40B4-BE49-F238E27FC236}">
                  <a16:creationId xmlns:a16="http://schemas.microsoft.com/office/drawing/2014/main" id="{32BA2862-6188-C604-3B6F-E8D4C9074D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133" y="3872304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6" name="Rectangle 171">
              <a:extLst>
                <a:ext uri="{FF2B5EF4-FFF2-40B4-BE49-F238E27FC236}">
                  <a16:creationId xmlns:a16="http://schemas.microsoft.com/office/drawing/2014/main" id="{722E74BF-14E1-FECD-241D-B5B90DAD52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453" y="3917586"/>
              <a:ext cx="3589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7" name="Rectangle 172">
              <a:extLst>
                <a:ext uri="{FF2B5EF4-FFF2-40B4-BE49-F238E27FC236}">
                  <a16:creationId xmlns:a16="http://schemas.microsoft.com/office/drawing/2014/main" id="{88FFD40A-4999-3A65-D9BA-59F75DB70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133" y="3920940"/>
              <a:ext cx="35892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8" name="Rectangle 173">
              <a:extLst>
                <a:ext uri="{FF2B5EF4-FFF2-40B4-BE49-F238E27FC236}">
                  <a16:creationId xmlns:a16="http://schemas.microsoft.com/office/drawing/2014/main" id="{9A780C07-5D6A-FEA0-49CF-537A6107D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343" y="3956159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9" name="Rectangle 174">
              <a:extLst>
                <a:ext uri="{FF2B5EF4-FFF2-40B4-BE49-F238E27FC236}">
                  <a16:creationId xmlns:a16="http://schemas.microsoft.com/office/drawing/2014/main" id="{18E356A9-F46E-0C02-60C4-172B1B4CA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6464" y="3961191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0" name="Rectangle 175">
              <a:extLst>
                <a:ext uri="{FF2B5EF4-FFF2-40B4-BE49-F238E27FC236}">
                  <a16:creationId xmlns:a16="http://schemas.microsoft.com/office/drawing/2014/main" id="{9985FBA9-CF33-239C-72EA-1AB644286E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3343" y="3998087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1" name="Rectangle 176">
              <a:extLst>
                <a:ext uri="{FF2B5EF4-FFF2-40B4-BE49-F238E27FC236}">
                  <a16:creationId xmlns:a16="http://schemas.microsoft.com/office/drawing/2014/main" id="{50E4EB43-1FBC-7784-6CE7-6B9273CD76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6464" y="4001441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2" name="Rectangle 177">
              <a:extLst>
                <a:ext uri="{FF2B5EF4-FFF2-40B4-BE49-F238E27FC236}">
                  <a16:creationId xmlns:a16="http://schemas.microsoft.com/office/drawing/2014/main" id="{8D039F98-C36B-C4D0-6E1B-32E2F4EA5D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2706" y="4038338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3" name="Rectangle 178">
              <a:extLst>
                <a:ext uri="{FF2B5EF4-FFF2-40B4-BE49-F238E27FC236}">
                  <a16:creationId xmlns:a16="http://schemas.microsoft.com/office/drawing/2014/main" id="{CA658AF3-01AD-3F3A-E98D-5705A21E10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5827" y="4041692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4" name="Rectangle 179">
              <a:extLst>
                <a:ext uri="{FF2B5EF4-FFF2-40B4-BE49-F238E27FC236}">
                  <a16:creationId xmlns:a16="http://schemas.microsoft.com/office/drawing/2014/main" id="{5856759A-C880-7DD2-4993-7ABDE9835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7037" y="4078588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5" name="Rectangle 180">
              <a:extLst>
                <a:ext uri="{FF2B5EF4-FFF2-40B4-BE49-F238E27FC236}">
                  <a16:creationId xmlns:a16="http://schemas.microsoft.com/office/drawing/2014/main" id="{F5A93C1D-F100-8E12-AC1D-E0B984532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1719" y="4081943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6" name="Rectangle 181">
              <a:extLst>
                <a:ext uri="{FF2B5EF4-FFF2-40B4-BE49-F238E27FC236}">
                  <a16:creationId xmlns:a16="http://schemas.microsoft.com/office/drawing/2014/main" id="{C1639840-7732-3214-0D24-69805F136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4840" y="4125547"/>
              <a:ext cx="3589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7" name="Rectangle 182">
              <a:extLst>
                <a:ext uri="{FF2B5EF4-FFF2-40B4-BE49-F238E27FC236}">
                  <a16:creationId xmlns:a16="http://schemas.microsoft.com/office/drawing/2014/main" id="{3C55C1E4-8393-BAAC-D91C-A0C43216A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9521" y="4128901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8" name="Rectangle 183">
              <a:extLst>
                <a:ext uri="{FF2B5EF4-FFF2-40B4-BE49-F238E27FC236}">
                  <a16:creationId xmlns:a16="http://schemas.microsoft.com/office/drawing/2014/main" id="{0DC43F0C-CC3D-7996-0654-A182AB70FB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0094" y="4165798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9" name="Rectangle 184">
              <a:extLst>
                <a:ext uri="{FF2B5EF4-FFF2-40B4-BE49-F238E27FC236}">
                  <a16:creationId xmlns:a16="http://schemas.microsoft.com/office/drawing/2014/main" id="{DEEF45F7-A2D8-6BC3-A5F8-CCC1BF940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3215" y="4169152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0" name="Rectangle 185">
              <a:extLst>
                <a:ext uri="{FF2B5EF4-FFF2-40B4-BE49-F238E27FC236}">
                  <a16:creationId xmlns:a16="http://schemas.microsoft.com/office/drawing/2014/main" id="{8636DF06-C900-A844-85C8-99E4109EE9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481" y="4206048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1" name="Rectangle 186">
              <a:extLst>
                <a:ext uri="{FF2B5EF4-FFF2-40B4-BE49-F238E27FC236}">
                  <a16:creationId xmlns:a16="http://schemas.microsoft.com/office/drawing/2014/main" id="{16B0F237-458F-D7C7-02D9-3C0E16941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0602" y="4209403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2" name="Rectangle 187">
              <a:extLst>
                <a:ext uri="{FF2B5EF4-FFF2-40B4-BE49-F238E27FC236}">
                  <a16:creationId xmlns:a16="http://schemas.microsoft.com/office/drawing/2014/main" id="{005D1481-3F9A-6FF2-BD9D-B1643CD1C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4647" y="4246299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3" name="Rectangle 188">
              <a:extLst>
                <a:ext uri="{FF2B5EF4-FFF2-40B4-BE49-F238E27FC236}">
                  <a16:creationId xmlns:a16="http://schemas.microsoft.com/office/drawing/2014/main" id="{D32E5655-B61F-6161-6C60-22DD86283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7768" y="4249653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4" name="Rectangle 189">
              <a:extLst>
                <a:ext uri="{FF2B5EF4-FFF2-40B4-BE49-F238E27FC236}">
                  <a16:creationId xmlns:a16="http://schemas.microsoft.com/office/drawing/2014/main" id="{818F316E-9F9A-AC7A-5C64-D90D61F77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4647" y="4286549"/>
              <a:ext cx="3433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5" name="Rectangle 190">
              <a:extLst>
                <a:ext uri="{FF2B5EF4-FFF2-40B4-BE49-F238E27FC236}">
                  <a16:creationId xmlns:a16="http://schemas.microsoft.com/office/drawing/2014/main" id="{F423EBED-B67A-6BFB-B77B-7D0833C9B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7768" y="4289904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6" name="Rectangle 191">
              <a:extLst>
                <a:ext uri="{FF2B5EF4-FFF2-40B4-BE49-F238E27FC236}">
                  <a16:creationId xmlns:a16="http://schemas.microsoft.com/office/drawing/2014/main" id="{7CB89DF5-724A-A758-FD18-20C8BFAF6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9837" y="4335185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7" name="Rectangle 192">
              <a:extLst>
                <a:ext uri="{FF2B5EF4-FFF2-40B4-BE49-F238E27FC236}">
                  <a16:creationId xmlns:a16="http://schemas.microsoft.com/office/drawing/2014/main" id="{0FBAF842-4815-6CF9-1F87-75330931D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4519" y="4338539"/>
              <a:ext cx="3589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8" name="Rectangle 193">
              <a:extLst>
                <a:ext uri="{FF2B5EF4-FFF2-40B4-BE49-F238E27FC236}">
                  <a16:creationId xmlns:a16="http://schemas.microsoft.com/office/drawing/2014/main" id="{01BBA06A-DBE7-2F55-582B-E6013590D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7003" y="4373759"/>
              <a:ext cx="3589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9" name="Rectangle 194">
              <a:extLst>
                <a:ext uri="{FF2B5EF4-FFF2-40B4-BE49-F238E27FC236}">
                  <a16:creationId xmlns:a16="http://schemas.microsoft.com/office/drawing/2014/main" id="{8BC0F71F-12CB-2970-CB25-A15CD8414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1684" y="4377113"/>
              <a:ext cx="35892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0" name="Rectangle 195">
              <a:extLst>
                <a:ext uri="{FF2B5EF4-FFF2-40B4-BE49-F238E27FC236}">
                  <a16:creationId xmlns:a16="http://schemas.microsoft.com/office/drawing/2014/main" id="{8AEE017B-1C0C-9319-BD61-F646A7109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56366" y="4414009"/>
              <a:ext cx="35891" cy="3186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1" name="Rectangle 196">
              <a:extLst>
                <a:ext uri="{FF2B5EF4-FFF2-40B4-BE49-F238E27FC236}">
                  <a16:creationId xmlns:a16="http://schemas.microsoft.com/office/drawing/2014/main" id="{F7F8B213-EBE6-4BBC-3D92-C7B79A3E0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1047" y="4417364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2" name="Rectangle 197">
              <a:extLst>
                <a:ext uri="{FF2B5EF4-FFF2-40B4-BE49-F238E27FC236}">
                  <a16:creationId xmlns:a16="http://schemas.microsoft.com/office/drawing/2014/main" id="{76775921-316B-2EFD-D63F-7C71531EC4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256" y="4454260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3" name="Rectangle 198">
              <a:extLst>
                <a:ext uri="{FF2B5EF4-FFF2-40B4-BE49-F238E27FC236}">
                  <a16:creationId xmlns:a16="http://schemas.microsoft.com/office/drawing/2014/main" id="{BE2C0D10-55A9-52C5-6680-73428A0C3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5377" y="4457614"/>
              <a:ext cx="35892" cy="3521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4" name="Rectangle 199">
              <a:extLst>
                <a:ext uri="{FF2B5EF4-FFF2-40B4-BE49-F238E27FC236}">
                  <a16:creationId xmlns:a16="http://schemas.microsoft.com/office/drawing/2014/main" id="{FA91B828-FE26-96DD-DE58-8185C6661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256" y="4496187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5" name="Rectangle 200">
              <a:extLst>
                <a:ext uri="{FF2B5EF4-FFF2-40B4-BE49-F238E27FC236}">
                  <a16:creationId xmlns:a16="http://schemas.microsoft.com/office/drawing/2014/main" id="{D7D41913-D397-098F-7D68-C56892551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5377" y="4499541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6" name="Rectangle 201">
              <a:extLst>
                <a:ext uri="{FF2B5EF4-FFF2-40B4-BE49-F238E27FC236}">
                  <a16:creationId xmlns:a16="http://schemas.microsoft.com/office/drawing/2014/main" id="{C2D7B8A8-3B19-47F7-E4BD-25D521900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9422" y="4543146"/>
              <a:ext cx="34331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7" name="Rectangle 202">
              <a:extLst>
                <a:ext uri="{FF2B5EF4-FFF2-40B4-BE49-F238E27FC236}">
                  <a16:creationId xmlns:a16="http://schemas.microsoft.com/office/drawing/2014/main" id="{8E8B6D52-8D46-C396-73A1-2D08E7347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4103" y="4546500"/>
              <a:ext cx="3433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8" name="Rectangle 203">
              <a:extLst>
                <a:ext uri="{FF2B5EF4-FFF2-40B4-BE49-F238E27FC236}">
                  <a16:creationId xmlns:a16="http://schemas.microsoft.com/office/drawing/2014/main" id="{AC1EC9C7-B893-38DA-F464-0CEA0C552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17224" y="4583397"/>
              <a:ext cx="35892" cy="3186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9" name="Rectangle 204">
              <a:extLst>
                <a:ext uri="{FF2B5EF4-FFF2-40B4-BE49-F238E27FC236}">
                  <a16:creationId xmlns:a16="http://schemas.microsoft.com/office/drawing/2014/main" id="{656D8D72-BB9E-F174-6B1C-CA7E56A6A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1906" y="4586751"/>
              <a:ext cx="35891" cy="3354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857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0" name="Line 205">
              <a:extLst>
                <a:ext uri="{FF2B5EF4-FFF2-40B4-BE49-F238E27FC236}">
                  <a16:creationId xmlns:a16="http://schemas.microsoft.com/office/drawing/2014/main" id="{4DFC5655-3F86-CB87-5CBF-DFB00B8351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95324" y="1376770"/>
              <a:ext cx="1715523" cy="44604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Rectangle 381">
              <a:extLst>
                <a:ext uri="{FF2B5EF4-FFF2-40B4-BE49-F238E27FC236}">
                  <a16:creationId xmlns:a16="http://schemas.microsoft.com/office/drawing/2014/main" id="{79E8A494-658D-AD10-712E-9BAB7032F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6377" y="1957049"/>
              <a:ext cx="40573" cy="4025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2" name="Rectangle 382">
              <a:extLst>
                <a:ext uri="{FF2B5EF4-FFF2-40B4-BE49-F238E27FC236}">
                  <a16:creationId xmlns:a16="http://schemas.microsoft.com/office/drawing/2014/main" id="{FCB8719D-23A3-6062-C582-A50D2A533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1058" y="1960403"/>
              <a:ext cx="42134" cy="4192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3" name="Rectangle 383">
              <a:extLst>
                <a:ext uri="{FF2B5EF4-FFF2-40B4-BE49-F238E27FC236}">
                  <a16:creationId xmlns:a16="http://schemas.microsoft.com/office/drawing/2014/main" id="{8C09B418-2151-0B62-1738-99F1D41B3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6377" y="1997299"/>
              <a:ext cx="40573" cy="3857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4" name="Rectangle 384">
              <a:extLst>
                <a:ext uri="{FF2B5EF4-FFF2-40B4-BE49-F238E27FC236}">
                  <a16:creationId xmlns:a16="http://schemas.microsoft.com/office/drawing/2014/main" id="{631630B5-2C54-2057-AF4B-0CE5212D0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1058" y="2000653"/>
              <a:ext cx="42134" cy="4192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5" name="Rectangle 385">
              <a:extLst>
                <a:ext uri="{FF2B5EF4-FFF2-40B4-BE49-F238E27FC236}">
                  <a16:creationId xmlns:a16="http://schemas.microsoft.com/office/drawing/2014/main" id="{35218306-5DB4-BC94-9BA5-6EC3D0D08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7300" y="2045936"/>
              <a:ext cx="40573" cy="4025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6" name="Rectangle 386">
              <a:extLst>
                <a:ext uri="{FF2B5EF4-FFF2-40B4-BE49-F238E27FC236}">
                  <a16:creationId xmlns:a16="http://schemas.microsoft.com/office/drawing/2014/main" id="{E415F455-3792-8499-E8D6-FC3B4594A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982" y="2050967"/>
              <a:ext cx="40573" cy="4192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7" name="Rectangle 387">
              <a:extLst>
                <a:ext uri="{FF2B5EF4-FFF2-40B4-BE49-F238E27FC236}">
                  <a16:creationId xmlns:a16="http://schemas.microsoft.com/office/drawing/2014/main" id="{88E410C9-69ED-8CC3-1C66-B13F4FBD1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07587" y="2096249"/>
              <a:ext cx="40573" cy="4025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319" name="TextBox 318">
            <a:extLst>
              <a:ext uri="{FF2B5EF4-FFF2-40B4-BE49-F238E27FC236}">
                <a16:creationId xmlns:a16="http://schemas.microsoft.com/office/drawing/2014/main" id="{11DD1EF9-BAD3-7535-5FAD-96AC4BF7E5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451" y="3867712"/>
            <a:ext cx="1829224" cy="486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Median Lifespan 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~24 months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6CAB1AAE-3C49-44B8-15BB-568076E7A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7294" y="3111932"/>
            <a:ext cx="1469328" cy="106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C57BL/6 Median Lifespan ~32 months from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OUHSC,</a:t>
            </a:r>
          </a:p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Richardson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0FCE928-C6B5-158A-DAE6-917D06C53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Strain Considerations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116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500"/>
    </mc:Choice>
    <mc:Fallback xmlns="">
      <p:transition spd="slow" advTm="245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en-US" dirty="0"/>
              <a:t>To understanding of how sex interacts with species and strain</a:t>
            </a:r>
            <a:endParaRPr dirty="0"/>
          </a:p>
        </p:txBody>
      </p:sp>
      <p:sp>
        <p:nvSpPr>
          <p:cNvPr id="170" name="Google Shape;170;p8"/>
          <p:cNvSpPr txBox="1"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Objective 3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71C79-5548-1C04-1659-78D9B87A8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76914A-D9CC-27BE-B62B-FB0E8B6D16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737" y="405046"/>
            <a:ext cx="4505048" cy="1184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BF00ED-B2CE-1A32-5C68-7AB62960F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842" y="2206930"/>
            <a:ext cx="4214742" cy="40834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724532-4182-3BF3-216F-A09E130EA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121" y="2285587"/>
            <a:ext cx="4083463" cy="4083463"/>
          </a:xfrm>
          <a:prstGeom prst="rect">
            <a:avLst/>
          </a:prstGeom>
        </p:spPr>
      </p:pic>
      <p:sp>
        <p:nvSpPr>
          <p:cNvPr id="6" name="Right Brace 5">
            <a:extLst>
              <a:ext uri="{FF2B5EF4-FFF2-40B4-BE49-F238E27FC236}">
                <a16:creationId xmlns:a16="http://schemas.microsoft.com/office/drawing/2014/main" id="{56578C25-101A-1726-B2B1-4962164B0FB1}"/>
              </a:ext>
            </a:extLst>
          </p:cNvPr>
          <p:cNvSpPr/>
          <p:nvPr/>
        </p:nvSpPr>
        <p:spPr>
          <a:xfrm>
            <a:off x="2578517" y="2975794"/>
            <a:ext cx="265471" cy="717754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C88A8034-582D-6DA3-154C-C0147EB1AD36}"/>
              </a:ext>
            </a:extLst>
          </p:cNvPr>
          <p:cNvSpPr/>
          <p:nvPr/>
        </p:nvSpPr>
        <p:spPr>
          <a:xfrm>
            <a:off x="8114079" y="2747194"/>
            <a:ext cx="280236" cy="1106129"/>
          </a:xfrm>
          <a:prstGeom prst="rightBrace">
            <a:avLst>
              <a:gd name="adj1" fmla="val 0"/>
              <a:gd name="adj2" fmla="val 5574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1A1CDA-9964-5DF0-0282-EA88492A2618}"/>
              </a:ext>
            </a:extLst>
          </p:cNvPr>
          <p:cNvSpPr txBox="1"/>
          <p:nvPr/>
        </p:nvSpPr>
        <p:spPr>
          <a:xfrm>
            <a:off x="3012340" y="3150005"/>
            <a:ext cx="89284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1.3x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08463E-2EB4-640B-8EA3-DAE6A512F4F7}"/>
              </a:ext>
            </a:extLst>
          </p:cNvPr>
          <p:cNvSpPr txBox="1"/>
          <p:nvPr/>
        </p:nvSpPr>
        <p:spPr>
          <a:xfrm>
            <a:off x="8320564" y="3154736"/>
            <a:ext cx="88758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1.9x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05CEEE5C-4D33-9D5B-4CDF-54A6AC7C5642}"/>
              </a:ext>
            </a:extLst>
          </p:cNvPr>
          <p:cNvSpPr/>
          <p:nvPr/>
        </p:nvSpPr>
        <p:spPr>
          <a:xfrm>
            <a:off x="2585891" y="2072559"/>
            <a:ext cx="132735" cy="5894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3AD95107-5B6D-A635-E510-766B98925DF2}"/>
              </a:ext>
            </a:extLst>
          </p:cNvPr>
          <p:cNvSpPr/>
          <p:nvPr/>
        </p:nvSpPr>
        <p:spPr>
          <a:xfrm>
            <a:off x="8187829" y="2072559"/>
            <a:ext cx="132735" cy="5894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F6F728A-03DD-D675-C074-7246A3E79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 Differences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144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33"/>
    </mc:Choice>
    <mc:Fallback xmlns="">
      <p:transition spd="slow" advTm="3773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1E3DE-461A-4369-1A5C-8307A152C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DDDB077-5FB9-7FD3-9654-CB147DEC5710}"/>
              </a:ext>
            </a:extLst>
          </p:cNvPr>
          <p:cNvSpPr txBox="1"/>
          <p:nvPr/>
        </p:nvSpPr>
        <p:spPr>
          <a:xfrm>
            <a:off x="3008455" y="5752451"/>
            <a:ext cx="61750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MoTrPAC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 weeks aerobic exercise training at 6 months of age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54B57E0-6DC3-2175-6903-7961D0C35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831" y="2034615"/>
            <a:ext cx="2557705" cy="30787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D694A76-5C0C-3416-A6DA-6D56DA02F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016" y="2007703"/>
            <a:ext cx="2568588" cy="3057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99949C-0C7A-487D-B55F-8E2ABA5B1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372" y="2034615"/>
            <a:ext cx="2525053" cy="30572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578149-B9E1-C546-AD17-BCD0C67FDD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568" y="1980791"/>
            <a:ext cx="2492402" cy="31110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AB5913F-7D90-0DA6-D713-5E0186DE19EB}"/>
              </a:ext>
            </a:extLst>
          </p:cNvPr>
          <p:cNvSpPr txBox="1"/>
          <p:nvPr/>
        </p:nvSpPr>
        <p:spPr>
          <a:xfrm>
            <a:off x="2937412" y="5160733"/>
            <a:ext cx="853384" cy="3391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Female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3BC8B1-D04F-34A7-0256-F0194B74D26B}"/>
              </a:ext>
            </a:extLst>
          </p:cNvPr>
          <p:cNvSpPr txBox="1"/>
          <p:nvPr/>
        </p:nvSpPr>
        <p:spPr>
          <a:xfrm>
            <a:off x="8125028" y="5160733"/>
            <a:ext cx="608854" cy="3391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003B8E-0684-7DCF-9ECA-DF88C3B29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Sex Differences</a:t>
            </a:r>
          </a:p>
        </p:txBody>
      </p:sp>
    </p:spTree>
    <p:extLst>
      <p:ext uri="{BB962C8B-B14F-4D97-AF65-F5344CB8AC3E}">
        <p14:creationId xmlns:p14="http://schemas.microsoft.com/office/powerpoint/2010/main" val="381659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600"/>
    </mc:Choice>
    <mc:Fallback xmlns="">
      <p:transition spd="slow" advTm="416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B3AC8-E8DB-BAB0-5363-B1523DD45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ABFA2B-3B45-59B6-6B0A-F39DE0C27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831" y="765455"/>
            <a:ext cx="5202914" cy="53270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0F879E-222F-1920-84E6-D7528448E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59502"/>
            <a:ext cx="5762074" cy="2146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F21EA0-8331-72A5-5578-DC657E86CF9B}"/>
              </a:ext>
            </a:extLst>
          </p:cNvPr>
          <p:cNvSpPr txBox="1"/>
          <p:nvPr/>
        </p:nvSpPr>
        <p:spPr>
          <a:xfrm>
            <a:off x="6096000" y="3249494"/>
            <a:ext cx="1518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Acarbose+Rapa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Metformin+Rapa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8143A-233B-BF83-C627-7FB1F62DE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013219"/>
            <a:ext cx="4219911" cy="91373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546967D-8E5B-B9EE-3BAB-ACBA63E2449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8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Tahoma"/>
              <a:buNone/>
              <a:defRPr sz="66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400" dirty="0"/>
              <a:t>Sex Differences</a:t>
            </a:r>
          </a:p>
        </p:txBody>
      </p:sp>
    </p:spTree>
    <p:extLst>
      <p:ext uri="{BB962C8B-B14F-4D97-AF65-F5344CB8AC3E}">
        <p14:creationId xmlns:p14="http://schemas.microsoft.com/office/powerpoint/2010/main" val="307072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03"/>
    </mc:Choice>
    <mc:Fallback xmlns="">
      <p:transition spd="slow" advTm="18203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"/>
          <p:cNvSpPr txBox="1"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ahoma"/>
              <a:buNone/>
            </a:pPr>
            <a:r>
              <a:rPr lang="en-US" dirty="0"/>
              <a:t>Other important reminders</a:t>
            </a:r>
            <a:endParaRPr dirty="0"/>
          </a:p>
        </p:txBody>
      </p:sp>
      <p:sp>
        <p:nvSpPr>
          <p:cNvPr id="177" name="Google Shape;177;p9"/>
          <p:cNvSpPr txBox="1"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Objective 4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4"/>
    </mc:Choice>
    <mc:Fallback xmlns="">
      <p:transition spd="slow" advTm="5934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BD635-B96F-5256-DB3F-3DDDEE438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7E32D8-1890-A2CC-628A-18DAD5180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047" y="2136248"/>
            <a:ext cx="5192210" cy="42582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690CF1-90F8-5C87-F6F6-093193F23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31" y="2221338"/>
            <a:ext cx="5336176" cy="7607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AF79B4-3A91-9115-69E2-AC0908E61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1914" y="3289301"/>
            <a:ext cx="3057108" cy="2253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D11593-29CB-4422-2A80-9961A0281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 (the control)</a:t>
            </a:r>
          </a:p>
        </p:txBody>
      </p:sp>
    </p:spTree>
    <p:extLst>
      <p:ext uri="{BB962C8B-B14F-4D97-AF65-F5344CB8AC3E}">
        <p14:creationId xmlns:p14="http://schemas.microsoft.com/office/powerpoint/2010/main" val="280483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333"/>
    </mc:Choice>
    <mc:Fallback xmlns="">
      <p:transition spd="slow" advTm="55333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69B90-A3E8-4B70-873C-E34A17499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477A3E85-8E73-0ACC-83F9-C54AC0723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250" y="2220924"/>
            <a:ext cx="4090737" cy="447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7ECCFD4-ADC0-A67A-D4CF-406D3B24C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4237" y="3629660"/>
            <a:ext cx="6273800" cy="558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A20276-FB79-CA91-A6A2-FA72C26C2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Bioavailability</a:t>
            </a:r>
          </a:p>
        </p:txBody>
      </p:sp>
    </p:spTree>
    <p:extLst>
      <p:ext uri="{BB962C8B-B14F-4D97-AF65-F5344CB8AC3E}">
        <p14:creationId xmlns:p14="http://schemas.microsoft.com/office/powerpoint/2010/main" val="140762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66"/>
    </mc:Choice>
    <mc:Fallback xmlns="">
      <p:transition spd="slow" advTm="34766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62FBB-CD71-6AA0-8A32-E26842E22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FCD621-9212-8D09-868E-6E9A9FDF1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What is your goal?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12B6FCA-FE98-F3BB-F934-612769165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478024"/>
            <a:ext cx="10168128" cy="3694176"/>
          </a:xfrm>
        </p:spPr>
        <p:txBody>
          <a:bodyPr>
            <a:normAutofit/>
          </a:bodyPr>
          <a:lstStyle/>
          <a:p>
            <a:r>
              <a:rPr lang="en-US" dirty="0"/>
              <a:t>Mechanism</a:t>
            </a:r>
          </a:p>
          <a:p>
            <a:pPr lvl="1"/>
            <a:r>
              <a:rPr lang="en-US" dirty="0"/>
              <a:t>Genetic tractability – Mice</a:t>
            </a:r>
          </a:p>
          <a:p>
            <a:r>
              <a:rPr lang="en-US" dirty="0"/>
              <a:t>Translation</a:t>
            </a:r>
          </a:p>
          <a:p>
            <a:pPr lvl="1"/>
            <a:r>
              <a:rPr lang="en-US" dirty="0"/>
              <a:t>Some organ systems and the trajectory of aging – Rats</a:t>
            </a:r>
          </a:p>
          <a:p>
            <a:r>
              <a:rPr lang="en-US" dirty="0"/>
              <a:t>Adopt model based on experimental goals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33"/>
    </mc:Choice>
    <mc:Fallback xmlns="">
      <p:transition spd="slow" advTm="24633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>
          <a:extLst>
            <a:ext uri="{FF2B5EF4-FFF2-40B4-BE49-F238E27FC236}">
              <a16:creationId xmlns:a16="http://schemas.microsoft.com/office/drawing/2014/main" id="{11DE2A8B-6BEA-52A0-BEF2-96A7745C8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>
            <a:extLst>
              <a:ext uri="{FF2B5EF4-FFF2-40B4-BE49-F238E27FC236}">
                <a16:creationId xmlns:a16="http://schemas.microsoft.com/office/drawing/2014/main" id="{1F7E2653-B1A0-583A-B598-535DDAB128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Tahoma"/>
              <a:buNone/>
            </a:pPr>
            <a:r>
              <a:rPr lang="en-US" sz="5200" dirty="0">
                <a:latin typeface="Tahoma"/>
                <a:ea typeface="Tahoma"/>
                <a:cs typeface="Tahoma"/>
                <a:sym typeface="Tahoma"/>
              </a:rPr>
              <a:t>Learning Objectives (</a:t>
            </a:r>
            <a:r>
              <a:rPr lang="en-US" sz="5200" dirty="0" err="1">
                <a:latin typeface="Tahoma"/>
                <a:ea typeface="Tahoma"/>
                <a:cs typeface="Tahoma"/>
                <a:sym typeface="Tahoma"/>
              </a:rPr>
              <a:t>revisted</a:t>
            </a:r>
            <a:r>
              <a:rPr lang="en-US" sz="5200" dirty="0">
                <a:latin typeface="Tahoma"/>
                <a:ea typeface="Tahoma"/>
                <a:cs typeface="Tahoma"/>
                <a:sym typeface="Tahoma"/>
              </a:rPr>
              <a:t>)</a:t>
            </a:r>
            <a:endParaRPr dirty="0"/>
          </a:p>
        </p:txBody>
      </p:sp>
      <p:sp>
        <p:nvSpPr>
          <p:cNvPr id="136" name="Google Shape;136;p3">
            <a:extLst>
              <a:ext uri="{FF2B5EF4-FFF2-40B4-BE49-F238E27FC236}">
                <a16:creationId xmlns:a16="http://schemas.microsoft.com/office/drawing/2014/main" id="{8CAEFA40-7BB4-8409-5B73-DD1D94A537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/>
              <a:t>Described how mice and rats differ regarding aging and metabolism</a:t>
            </a: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/>
              <a:t>Described how strain impacts outcomes of aging and metabolism</a:t>
            </a: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400" dirty="0"/>
              <a:t>Described of how sex interacts with species and strain</a:t>
            </a:r>
          </a:p>
          <a:p>
            <a:pPr marL="3429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</a:pPr>
            <a:endParaRPr dirty="0"/>
          </a:p>
          <a:p>
            <a:pPr marL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77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66"/>
    </mc:Choice>
    <mc:Fallback xmlns="">
      <p:transition spd="slow" advTm="30066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52CFC-7DEB-3C07-A2FF-010939F34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231397C-34DD-C98A-6116-4090B68EF949}"/>
              </a:ext>
            </a:extLst>
          </p:cNvPr>
          <p:cNvGrpSpPr/>
          <p:nvPr/>
        </p:nvGrpSpPr>
        <p:grpSpPr>
          <a:xfrm>
            <a:off x="2422883" y="1108600"/>
            <a:ext cx="1038367" cy="117396"/>
            <a:chOff x="0" y="0"/>
            <a:chExt cx="812800" cy="9189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103C6E6-9044-994F-C872-FF1E416F133E}"/>
                </a:ext>
              </a:extLst>
            </p:cNvPr>
            <p:cNvSpPr/>
            <p:nvPr/>
          </p:nvSpPr>
          <p:spPr>
            <a:xfrm>
              <a:off x="0" y="0"/>
              <a:ext cx="812800" cy="91894"/>
            </a:xfrm>
            <a:custGeom>
              <a:avLst/>
              <a:gdLst/>
              <a:ahLst/>
              <a:cxnLst/>
              <a:rect l="l" t="t" r="r" b="b"/>
              <a:pathLst>
                <a:path w="812800" h="91894">
                  <a:moveTo>
                    <a:pt x="0" y="0"/>
                  </a:moveTo>
                  <a:lnTo>
                    <a:pt x="812800" y="0"/>
                  </a:lnTo>
                  <a:lnTo>
                    <a:pt x="812800" y="91894"/>
                  </a:lnTo>
                  <a:lnTo>
                    <a:pt x="0" y="918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F757941-EB6C-E791-AFCE-EFBDB0E0738A}"/>
                </a:ext>
              </a:extLst>
            </p:cNvPr>
            <p:cNvSpPr txBox="1"/>
            <p:nvPr/>
          </p:nvSpPr>
          <p:spPr>
            <a:xfrm>
              <a:off x="0" y="-19050"/>
              <a:ext cx="812800" cy="11094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42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57F03765-C02F-7396-E386-0F9C574A2956}"/>
              </a:ext>
            </a:extLst>
          </p:cNvPr>
          <p:cNvSpPr/>
          <p:nvPr/>
        </p:nvSpPr>
        <p:spPr>
          <a:xfrm rot="5270767">
            <a:off x="-2429186" y="1321973"/>
            <a:ext cx="6911977" cy="4184525"/>
          </a:xfrm>
          <a:custGeom>
            <a:avLst/>
            <a:gdLst/>
            <a:ahLst/>
            <a:cxnLst/>
            <a:rect l="l" t="t" r="r" b="b"/>
            <a:pathLst>
              <a:path w="10367966" h="6276788">
                <a:moveTo>
                  <a:pt x="0" y="0"/>
                </a:moveTo>
                <a:lnTo>
                  <a:pt x="10367967" y="0"/>
                </a:lnTo>
                <a:lnTo>
                  <a:pt x="10367967" y="6276788"/>
                </a:lnTo>
                <a:lnTo>
                  <a:pt x="0" y="6276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89" b="-33457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786F297-FF51-5065-2F93-A5AE91C3A326}"/>
              </a:ext>
            </a:extLst>
          </p:cNvPr>
          <p:cNvSpPr/>
          <p:nvPr/>
        </p:nvSpPr>
        <p:spPr>
          <a:xfrm flipV="1">
            <a:off x="8869712" y="617220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4" y="3908593"/>
                </a:lnTo>
                <a:lnTo>
                  <a:pt x="7909464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1A9D7E8-315A-7D44-7436-6AEE2394EF04}"/>
              </a:ext>
            </a:extLst>
          </p:cNvPr>
          <p:cNvGrpSpPr/>
          <p:nvPr/>
        </p:nvGrpSpPr>
        <p:grpSpPr>
          <a:xfrm>
            <a:off x="7759751" y="2404373"/>
            <a:ext cx="4432249" cy="3457155"/>
            <a:chOff x="0" y="0"/>
            <a:chExt cx="8864498" cy="691430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D936CEF-FA04-151D-DC11-F6DBA807047C}"/>
                </a:ext>
              </a:extLst>
            </p:cNvPr>
            <p:cNvSpPr/>
            <p:nvPr/>
          </p:nvSpPr>
          <p:spPr>
            <a:xfrm>
              <a:off x="0" y="0"/>
              <a:ext cx="8864498" cy="6914309"/>
            </a:xfrm>
            <a:custGeom>
              <a:avLst/>
              <a:gdLst/>
              <a:ahLst/>
              <a:cxnLst/>
              <a:rect l="l" t="t" r="r" b="b"/>
              <a:pathLst>
                <a:path w="8864498" h="6914309">
                  <a:moveTo>
                    <a:pt x="0" y="0"/>
                  </a:moveTo>
                  <a:lnTo>
                    <a:pt x="8864498" y="0"/>
                  </a:lnTo>
                  <a:lnTo>
                    <a:pt x="8864498" y="6914309"/>
                  </a:lnTo>
                  <a:lnTo>
                    <a:pt x="0" y="6914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985E3B9-2C1E-7837-B437-110093CF63DA}"/>
                </a:ext>
              </a:extLst>
            </p:cNvPr>
            <p:cNvSpPr/>
            <p:nvPr/>
          </p:nvSpPr>
          <p:spPr>
            <a:xfrm>
              <a:off x="2103116" y="3742672"/>
              <a:ext cx="643629" cy="1853381"/>
            </a:xfrm>
            <a:custGeom>
              <a:avLst/>
              <a:gdLst/>
              <a:ahLst/>
              <a:cxnLst/>
              <a:rect l="l" t="t" r="r" b="b"/>
              <a:pathLst>
                <a:path w="643629" h="1853381">
                  <a:moveTo>
                    <a:pt x="0" y="0"/>
                  </a:moveTo>
                  <a:lnTo>
                    <a:pt x="643629" y="0"/>
                  </a:lnTo>
                  <a:lnTo>
                    <a:pt x="643629" y="1853381"/>
                  </a:lnTo>
                  <a:lnTo>
                    <a:pt x="0" y="185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531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C1920DC-09AD-E886-5C6C-D17398099EE2}"/>
                </a:ext>
              </a:extLst>
            </p:cNvPr>
            <p:cNvSpPr/>
            <p:nvPr/>
          </p:nvSpPr>
          <p:spPr>
            <a:xfrm>
              <a:off x="4103462" y="2446973"/>
              <a:ext cx="1105399" cy="1543070"/>
            </a:xfrm>
            <a:custGeom>
              <a:avLst/>
              <a:gdLst/>
              <a:ahLst/>
              <a:cxnLst/>
              <a:rect l="l" t="t" r="r" b="b"/>
              <a:pathLst>
                <a:path w="1105399" h="1543070">
                  <a:moveTo>
                    <a:pt x="0" y="0"/>
                  </a:moveTo>
                  <a:lnTo>
                    <a:pt x="1105399" y="0"/>
                  </a:lnTo>
                  <a:lnTo>
                    <a:pt x="1105399" y="1543070"/>
                  </a:lnTo>
                  <a:lnTo>
                    <a:pt x="0" y="1543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4720"/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2EF9719C-5594-2078-4213-723F2DE5B0E4}"/>
                </a:ext>
              </a:extLst>
            </p:cNvPr>
            <p:cNvSpPr/>
            <p:nvPr/>
          </p:nvSpPr>
          <p:spPr>
            <a:xfrm>
              <a:off x="6565578" y="3742672"/>
              <a:ext cx="1439070" cy="1425988"/>
            </a:xfrm>
            <a:custGeom>
              <a:avLst/>
              <a:gdLst/>
              <a:ahLst/>
              <a:cxnLst/>
              <a:rect l="l" t="t" r="r" b="b"/>
              <a:pathLst>
                <a:path w="1439070" h="1425988">
                  <a:moveTo>
                    <a:pt x="0" y="0"/>
                  </a:moveTo>
                  <a:lnTo>
                    <a:pt x="1439070" y="0"/>
                  </a:lnTo>
                  <a:lnTo>
                    <a:pt x="1439070" y="1425988"/>
                  </a:lnTo>
                  <a:lnTo>
                    <a:pt x="0" y="1425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FA8E6EC3-CA9E-C4BF-8ACB-B3B614B8B058}"/>
                </a:ext>
              </a:extLst>
            </p:cNvPr>
            <p:cNvSpPr/>
            <p:nvPr/>
          </p:nvSpPr>
          <p:spPr>
            <a:xfrm>
              <a:off x="1880470" y="1207123"/>
              <a:ext cx="1088922" cy="958251"/>
            </a:xfrm>
            <a:custGeom>
              <a:avLst/>
              <a:gdLst/>
              <a:ahLst/>
              <a:cxnLst/>
              <a:rect l="l" t="t" r="r" b="b"/>
              <a:pathLst>
                <a:path w="1088922" h="958251">
                  <a:moveTo>
                    <a:pt x="0" y="0"/>
                  </a:moveTo>
                  <a:lnTo>
                    <a:pt x="1088921" y="0"/>
                  </a:lnTo>
                  <a:lnTo>
                    <a:pt x="1088921" y="958251"/>
                  </a:lnTo>
                  <a:lnTo>
                    <a:pt x="0" y="958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4FB26BF-DCFD-1D38-0CF3-A1E1F88E49E5}"/>
                </a:ext>
              </a:extLst>
            </p:cNvPr>
            <p:cNvSpPr/>
            <p:nvPr/>
          </p:nvSpPr>
          <p:spPr>
            <a:xfrm>
              <a:off x="1631322" y="2088399"/>
              <a:ext cx="1587217" cy="617031"/>
            </a:xfrm>
            <a:custGeom>
              <a:avLst/>
              <a:gdLst/>
              <a:ahLst/>
              <a:cxnLst/>
              <a:rect l="l" t="t" r="r" b="b"/>
              <a:pathLst>
                <a:path w="1587217" h="617031">
                  <a:moveTo>
                    <a:pt x="0" y="0"/>
                  </a:moveTo>
                  <a:lnTo>
                    <a:pt x="1587217" y="0"/>
                  </a:lnTo>
                  <a:lnTo>
                    <a:pt x="1587217" y="617030"/>
                  </a:lnTo>
                  <a:lnTo>
                    <a:pt x="0" y="617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4F78020D-69F8-37BC-3E18-DAB25B4E842C}"/>
              </a:ext>
            </a:extLst>
          </p:cNvPr>
          <p:cNvSpPr/>
          <p:nvPr/>
        </p:nvSpPr>
        <p:spPr>
          <a:xfrm>
            <a:off x="4927756" y="-112243"/>
            <a:ext cx="2678745" cy="798043"/>
          </a:xfrm>
          <a:custGeom>
            <a:avLst/>
            <a:gdLst/>
            <a:ahLst/>
            <a:cxnLst/>
            <a:rect l="l" t="t" r="r" b="b"/>
            <a:pathLst>
              <a:path w="4018117" h="1197064">
                <a:moveTo>
                  <a:pt x="0" y="0"/>
                </a:moveTo>
                <a:lnTo>
                  <a:pt x="4018117" y="0"/>
                </a:lnTo>
                <a:lnTo>
                  <a:pt x="4018117" y="1197064"/>
                </a:lnTo>
                <a:lnTo>
                  <a:pt x="0" y="11970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4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C0B6A7D-EF0F-79EC-9BFD-076190B337F0}"/>
              </a:ext>
            </a:extLst>
          </p:cNvPr>
          <p:cNvSpPr txBox="1"/>
          <p:nvPr/>
        </p:nvSpPr>
        <p:spPr>
          <a:xfrm>
            <a:off x="1466594" y="2636372"/>
            <a:ext cx="6410116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8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60" b="1" i="0" u="none" strike="noStrike" kern="1200" cap="none" spc="0" normalizeH="0" baseline="0" noProof="0" dirty="0">
                <a:ln>
                  <a:noFill/>
                </a:ln>
                <a:solidFill>
                  <a:srgbClr val="041852"/>
                </a:solidFill>
                <a:effectLst/>
                <a:uLnTx/>
                <a:uFillTx/>
                <a:latin typeface="Myriad Bold"/>
                <a:ea typeface="Myriad Bold"/>
                <a:cs typeface="Myriad Bold"/>
                <a:sym typeface="Myriad Bold"/>
              </a:rPr>
              <a:t>Energy and Metabolism: Preclinical Models and Methods for Studying Metabolic Flux</a:t>
            </a:r>
          </a:p>
        </p:txBody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54E328C8-FEB4-ED1B-0D12-37F5615A369B}"/>
              </a:ext>
            </a:extLst>
          </p:cNvPr>
          <p:cNvSpPr/>
          <p:nvPr/>
        </p:nvSpPr>
        <p:spPr>
          <a:xfrm rot="2107971">
            <a:off x="-2009595" y="5114854"/>
            <a:ext cx="5728340" cy="1842616"/>
          </a:xfrm>
          <a:custGeom>
            <a:avLst/>
            <a:gdLst/>
            <a:ahLst/>
            <a:cxnLst/>
            <a:rect l="l" t="t" r="r" b="b"/>
            <a:pathLst>
              <a:path w="8592510" h="2763924">
                <a:moveTo>
                  <a:pt x="0" y="0"/>
                </a:moveTo>
                <a:lnTo>
                  <a:pt x="8592509" y="0"/>
                </a:lnTo>
                <a:lnTo>
                  <a:pt x="8592509" y="2763924"/>
                </a:lnTo>
                <a:lnTo>
                  <a:pt x="0" y="27639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7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44931DFB-3979-8837-FA4A-A197D3D2AB78}"/>
              </a:ext>
            </a:extLst>
          </p:cNvPr>
          <p:cNvSpPr/>
          <p:nvPr/>
        </p:nvSpPr>
        <p:spPr>
          <a:xfrm rot="2700000" flipV="1">
            <a:off x="419953" y="6038180"/>
            <a:ext cx="5272976" cy="2605729"/>
          </a:xfrm>
          <a:custGeom>
            <a:avLst/>
            <a:gdLst/>
            <a:ahLst/>
            <a:cxnLst/>
            <a:rect l="l" t="t" r="r" b="b"/>
            <a:pathLst>
              <a:path w="7909464" h="3908593">
                <a:moveTo>
                  <a:pt x="0" y="3908593"/>
                </a:moveTo>
                <a:lnTo>
                  <a:pt x="7909463" y="3908593"/>
                </a:lnTo>
                <a:lnTo>
                  <a:pt x="7909463" y="0"/>
                </a:lnTo>
                <a:lnTo>
                  <a:pt x="0" y="0"/>
                </a:lnTo>
                <a:lnTo>
                  <a:pt x="0" y="3908593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8" name="Group 18">
            <a:extLst>
              <a:ext uri="{FF2B5EF4-FFF2-40B4-BE49-F238E27FC236}">
                <a16:creationId xmlns:a16="http://schemas.microsoft.com/office/drawing/2014/main" id="{56C1256F-B347-A6CE-1EE7-EAA1C9A0A132}"/>
              </a:ext>
            </a:extLst>
          </p:cNvPr>
          <p:cNvGrpSpPr/>
          <p:nvPr/>
        </p:nvGrpSpPr>
        <p:grpSpPr>
          <a:xfrm>
            <a:off x="4777802" y="5839388"/>
            <a:ext cx="2636397" cy="732290"/>
            <a:chOff x="0" y="0"/>
            <a:chExt cx="5272793" cy="1464581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530F1691-4531-39E4-9A66-1CC00FDB290A}"/>
                </a:ext>
              </a:extLst>
            </p:cNvPr>
            <p:cNvSpPr/>
            <p:nvPr/>
          </p:nvSpPr>
          <p:spPr>
            <a:xfrm>
              <a:off x="0" y="149164"/>
              <a:ext cx="2758304" cy="1232984"/>
            </a:xfrm>
            <a:custGeom>
              <a:avLst/>
              <a:gdLst/>
              <a:ahLst/>
              <a:cxnLst/>
              <a:rect l="l" t="t" r="r" b="b"/>
              <a:pathLst>
                <a:path w="2758304" h="1232984">
                  <a:moveTo>
                    <a:pt x="0" y="0"/>
                  </a:moveTo>
                  <a:lnTo>
                    <a:pt x="2758304" y="0"/>
                  </a:lnTo>
                  <a:lnTo>
                    <a:pt x="2758304" y="1232984"/>
                  </a:lnTo>
                  <a:lnTo>
                    <a:pt x="0" y="1232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0ABF8A41-5116-C85D-A366-7EDB7EED44D7}"/>
                </a:ext>
              </a:extLst>
            </p:cNvPr>
            <p:cNvSpPr/>
            <p:nvPr/>
          </p:nvSpPr>
          <p:spPr>
            <a:xfrm>
              <a:off x="2822626" y="0"/>
              <a:ext cx="2450166" cy="1464581"/>
            </a:xfrm>
            <a:custGeom>
              <a:avLst/>
              <a:gdLst/>
              <a:ahLst/>
              <a:cxnLst/>
              <a:rect l="l" t="t" r="r" b="b"/>
              <a:pathLst>
                <a:path w="2450166" h="1464581">
                  <a:moveTo>
                    <a:pt x="0" y="0"/>
                  </a:moveTo>
                  <a:lnTo>
                    <a:pt x="2450167" y="0"/>
                  </a:lnTo>
                  <a:lnTo>
                    <a:pt x="2450167" y="1464581"/>
                  </a:lnTo>
                  <a:lnTo>
                    <a:pt x="0" y="14645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" name="TextBox 22">
            <a:extLst>
              <a:ext uri="{FF2B5EF4-FFF2-40B4-BE49-F238E27FC236}">
                <a16:creationId xmlns:a16="http://schemas.microsoft.com/office/drawing/2014/main" id="{626B7FF0-E735-1628-409F-D93F384C893D}"/>
              </a:ext>
            </a:extLst>
          </p:cNvPr>
          <p:cNvSpPr txBox="1"/>
          <p:nvPr/>
        </p:nvSpPr>
        <p:spPr>
          <a:xfrm>
            <a:off x="1466593" y="626279"/>
            <a:ext cx="8825071" cy="538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243" normalizeH="0" baseline="0" noProof="0" dirty="0">
                <a:ln>
                  <a:noFill/>
                </a:ln>
                <a:solidFill>
                  <a:srgbClr val="0371B6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GEROSCIENCE EDUCATION &amp; TRAINING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3BAE119C-DE0D-680C-ED8E-305DF6AF559E}"/>
              </a:ext>
            </a:extLst>
          </p:cNvPr>
          <p:cNvSpPr txBox="1"/>
          <p:nvPr/>
        </p:nvSpPr>
        <p:spPr>
          <a:xfrm>
            <a:off x="5360423" y="5486132"/>
            <a:ext cx="1284925" cy="490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200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33" b="0" i="1" u="none" strike="noStrike" kern="1200" cap="none" spc="0" normalizeH="0" baseline="0" noProof="0" dirty="0">
                <a:ln>
                  <a:noFill/>
                </a:ln>
                <a:solidFill>
                  <a:srgbClr val="16478E"/>
                </a:solidFill>
                <a:effectLst/>
                <a:uLnTx/>
                <a:uFillTx/>
                <a:latin typeface="Myriad Italics"/>
                <a:ea typeface="Myriad Italics"/>
                <a:cs typeface="Myriad Italics"/>
                <a:sym typeface="Myriad Italics"/>
              </a:rPr>
              <a:t>Brought to you by</a:t>
            </a:r>
          </a:p>
        </p:txBody>
      </p:sp>
    </p:spTree>
    <p:extLst>
      <p:ext uri="{BB962C8B-B14F-4D97-AF65-F5344CB8AC3E}">
        <p14:creationId xmlns:p14="http://schemas.microsoft.com/office/powerpoint/2010/main" val="1844698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10.5|8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1|9.9|0.5|1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5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6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17.3"/>
</p:tagLst>
</file>

<file path=ppt/theme/theme1.xml><?xml version="1.0" encoding="utf-8"?>
<a:theme xmlns:a="http://schemas.openxmlformats.org/drawingml/2006/main" name="AccentBoxVTI">
  <a:themeElements>
    <a:clrScheme name="R25-Geroscience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0070C0"/>
      </a:accent1>
      <a:accent2>
        <a:srgbClr val="7EC1EE"/>
      </a:accent2>
      <a:accent3>
        <a:srgbClr val="A9D5F3"/>
      </a:accent3>
      <a:accent4>
        <a:srgbClr val="1773B1"/>
      </a:accent4>
      <a:accent5>
        <a:srgbClr val="0F4C76"/>
      </a:accent5>
      <a:accent6>
        <a:srgbClr val="824F8C"/>
      </a:accent6>
      <a:hlink>
        <a:srgbClr val="E64823"/>
      </a:hlink>
      <a:folHlink>
        <a:srgbClr val="EF91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769D62CB5BF249B4789531893DF3B3" ma:contentTypeVersion="20" ma:contentTypeDescription="Create a new document." ma:contentTypeScope="" ma:versionID="33206489b400882625555898771d6276">
  <xsd:schema xmlns:xsd="http://www.w3.org/2001/XMLSchema" xmlns:xs="http://www.w3.org/2001/XMLSchema" xmlns:p="http://schemas.microsoft.com/office/2006/metadata/properties" xmlns:ns2="2eed63b6-52de-45c9-8028-b3c8ca8b21fe" xmlns:ns3="9f0e0d2b-7b93-4ac5-8ff4-595f043366b6" targetNamespace="http://schemas.microsoft.com/office/2006/metadata/properties" ma:root="true" ma:fieldsID="b921db01b2cb68a63f958e210697c1e9" ns2:_="" ns3:_="">
    <xsd:import namespace="2eed63b6-52de-45c9-8028-b3c8ca8b21fe"/>
    <xsd:import namespace="9f0e0d2b-7b93-4ac5-8ff4-595f043366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DateTim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ed63b6-52de-45c9-8028-b3c8ca8b21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5cda789-69c7-4f09-82a8-9dbde25bb7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Time" ma:index="26" nillable="true" ma:displayName="Date &amp; Time" ma:format="DateOnly" ma:internalName="DateTime">
      <xsd:simpleType>
        <xsd:restriction base="dms:DateTim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e0d2b-7b93-4ac5-8ff4-595f043366b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a58de49-e5b2-4dec-83c7-f18a65544ef4}" ma:internalName="TaxCatchAll" ma:showField="CatchAllData" ma:web="9f0e0d2b-7b93-4ac5-8ff4-595f043366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0e0d2b-7b93-4ac5-8ff4-595f043366b6" xsi:nil="true"/>
    <DateTime xmlns="2eed63b6-52de-45c9-8028-b3c8ca8b21fe" xsi:nil="true"/>
    <lcf76f155ced4ddcb4097134ff3c332f xmlns="2eed63b6-52de-45c9-8028-b3c8ca8b21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4BD3CBD-BEA4-4AB0-B2EF-1F82250F97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20E7B50-5521-419E-8EA1-58BCD92D16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ed63b6-52de-45c9-8028-b3c8ca8b21fe"/>
    <ds:schemaRef ds:uri="9f0e0d2b-7b93-4ac5-8ff4-595f043366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71D7F9-5BC0-4448-9D16-35C98982693A}">
  <ds:schemaRefs>
    <ds:schemaRef ds:uri="http://schemas.microsoft.com/office/2006/metadata/properties"/>
    <ds:schemaRef ds:uri="http://schemas.microsoft.com/office/infopath/2007/PartnerControls"/>
    <ds:schemaRef ds:uri="9f0e0d2b-7b93-4ac5-8ff4-595f043366b6"/>
    <ds:schemaRef ds:uri="2eed63b6-52de-45c9-8028-b3c8ca8b21fe"/>
  </ds:schemaRefs>
</ds:datastoreItem>
</file>

<file path=docMetadata/LabelInfo.xml><?xml version="1.0" encoding="utf-8"?>
<clbl:labelList xmlns:clbl="http://schemas.microsoft.com/office/2020/mipLabelMetadata">
  <clbl:label id="{990794cc-8ced-4156-9787-a1fbf819c752}" enabled="1" method="Standard" siteId="{a25fff9c-3f63-4fb2-9a8a-d9bdd0321f9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676</Words>
  <Application>Microsoft Office PowerPoint</Application>
  <PresentationFormat>Widescreen</PresentationFormat>
  <Paragraphs>160</Paragraphs>
  <Slides>30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Tahoma</vt:lpstr>
      <vt:lpstr>Calibri</vt:lpstr>
      <vt:lpstr>Aptos Display</vt:lpstr>
      <vt:lpstr>Myriad Bold</vt:lpstr>
      <vt:lpstr>Open Sans</vt:lpstr>
      <vt:lpstr>Aptos</vt:lpstr>
      <vt:lpstr>Myriad Italics</vt:lpstr>
      <vt:lpstr>Myriad Pro</vt:lpstr>
      <vt:lpstr>Arial</vt:lpstr>
      <vt:lpstr>Times New Roman</vt:lpstr>
      <vt:lpstr>AccentBoxVTI</vt:lpstr>
      <vt:lpstr>Office Theme</vt:lpstr>
      <vt:lpstr>PowerPoint Presentation</vt:lpstr>
      <vt:lpstr>PowerPoint Presentation</vt:lpstr>
      <vt:lpstr>Preclinical models and methods for studying metabolic flux</vt:lpstr>
      <vt:lpstr>Learning Objectives</vt:lpstr>
      <vt:lpstr>Krogh Principle</vt:lpstr>
      <vt:lpstr>To understand how mice and rats differ regarding aging and metabolism</vt:lpstr>
      <vt:lpstr>Rodent models in aging</vt:lpstr>
      <vt:lpstr>Evolutionary Relationship Between Rats and Mice</vt:lpstr>
      <vt:lpstr>Maximum Lifespan of Common Laboratory Rats and Mice</vt:lpstr>
      <vt:lpstr>Rodent versus human pathology</vt:lpstr>
      <vt:lpstr>PowerPoint Presentation</vt:lpstr>
      <vt:lpstr>Rodent versus human metabolism</vt:lpstr>
      <vt:lpstr>Muscle Differences</vt:lpstr>
      <vt:lpstr>Brain Differences</vt:lpstr>
      <vt:lpstr>Lifespan extension differences</vt:lpstr>
      <vt:lpstr>Lifespan extension differences</vt:lpstr>
      <vt:lpstr>To understand how strain impacts outcomes of aging and metabolism</vt:lpstr>
      <vt:lpstr>Strain Considerations</vt:lpstr>
      <vt:lpstr>Strain Considerations</vt:lpstr>
      <vt:lpstr>Strain Considerations</vt:lpstr>
      <vt:lpstr>To understanding of how sex interacts with species and strain</vt:lpstr>
      <vt:lpstr>Sex Differences</vt:lpstr>
      <vt:lpstr>Sex Differences</vt:lpstr>
      <vt:lpstr>PowerPoint Presentation</vt:lpstr>
      <vt:lpstr>Other important reminders</vt:lpstr>
      <vt:lpstr>Age (the control)</vt:lpstr>
      <vt:lpstr>Bioavailability</vt:lpstr>
      <vt:lpstr>What is your goal?</vt:lpstr>
      <vt:lpstr>Learning Objectives (revisted)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Kozikowski, Chester G. III</dc:creator>
  <cp:lastModifiedBy>Eugenia Bachaleda</cp:lastModifiedBy>
  <cp:revision>36</cp:revision>
  <dcterms:created xsi:type="dcterms:W3CDTF">2022-10-14T17:23:50Z</dcterms:created>
  <dcterms:modified xsi:type="dcterms:W3CDTF">2026-09-10T12:23:37Z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0x0101004C769D62CB5BF249B4789531893DF3B3</vt:lpwstr>
  </property>
  <property fmtid="{D5CDD505-2E9C-101B-9397-08002B2CF9AE}" pid="3" name="ArticulateGUID">
    <vt:lpwstr>C5CF5186-8C63-451E-8C6B-2358B0A13023</vt:lpwstr>
  </property>
  <property fmtid="{D5CDD505-2E9C-101B-9397-08002B2CF9AE}" pid="4" name="ArticulatePath">
    <vt:lpwstr>https://mctools-my.sharepoint.com/personal/kozikowski_chester_mayo_edu/Documents/Projects/R25 Geroscience/Geroscience Slide Deck Template Final</vt:lpwstr>
  </property>
  <property fmtid="{D5CDD505-2E9C-101B-9397-08002B2CF9AE}" pid="5" name="_ColorHex">
    <vt:lpwstr/>
  </property>
  <property fmtid="{D5CDD505-2E9C-101B-9397-08002B2CF9AE}" pid="6" name="_Emoji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_ColorTag">
    <vt:lpwstr/>
  </property>
  <property fmtid="{D5CDD505-2E9C-101B-9397-08002B2CF9AE}" pid="10" name="TriggerFlowInfo">
    <vt:lpwstr/>
  </property>
  <property fmtid="{D5CDD505-2E9C-101B-9397-08002B2CF9AE}" pid="11" name="MediaServiceImageTags">
    <vt:lpwstr/>
  </property>
</Properties>
</file>