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6" r:id="rId5"/>
  </p:sldMasterIdLst>
  <p:notesMasterIdLst>
    <p:notesMasterId r:id="rId41"/>
  </p:notesMasterIdLst>
  <p:sldIdLst>
    <p:sldId id="621" r:id="rId6"/>
    <p:sldId id="622" r:id="rId7"/>
    <p:sldId id="257" r:id="rId8"/>
    <p:sldId id="258" r:id="rId9"/>
    <p:sldId id="261" r:id="rId10"/>
    <p:sldId id="272" r:id="rId11"/>
    <p:sldId id="273" r:id="rId12"/>
    <p:sldId id="274" r:id="rId13"/>
    <p:sldId id="277" r:id="rId14"/>
    <p:sldId id="278" r:id="rId15"/>
    <p:sldId id="276" r:id="rId16"/>
    <p:sldId id="279" r:id="rId17"/>
    <p:sldId id="280" r:id="rId18"/>
    <p:sldId id="281" r:id="rId19"/>
    <p:sldId id="262" r:id="rId20"/>
    <p:sldId id="283" r:id="rId21"/>
    <p:sldId id="282" r:id="rId22"/>
    <p:sldId id="284" r:id="rId23"/>
    <p:sldId id="285" r:id="rId24"/>
    <p:sldId id="288" r:id="rId25"/>
    <p:sldId id="286" r:id="rId26"/>
    <p:sldId id="287" r:id="rId27"/>
    <p:sldId id="289" r:id="rId28"/>
    <p:sldId id="290" r:id="rId29"/>
    <p:sldId id="299" r:id="rId30"/>
    <p:sldId id="263" r:id="rId31"/>
    <p:sldId id="292" r:id="rId32"/>
    <p:sldId id="293" r:id="rId33"/>
    <p:sldId id="294" r:id="rId34"/>
    <p:sldId id="298" r:id="rId35"/>
    <p:sldId id="295" r:id="rId36"/>
    <p:sldId id="296" r:id="rId37"/>
    <p:sldId id="297" r:id="rId38"/>
    <p:sldId id="270" r:id="rId39"/>
    <p:sldId id="623" r:id="rId40"/>
  </p:sldIdLst>
  <p:sldSz cx="12192000" cy="6858000"/>
  <p:notesSz cx="6858000" cy="9144000"/>
  <p:embeddedFontLst>
    <p:embeddedFont>
      <p:font typeface="Myriad Pro" panose="020B0503030403020204" pitchFamily="34" charset="0"/>
      <p:regular r:id="rId42"/>
      <p:bold r:id="rId43"/>
      <p:boldItalic r:id="rId44"/>
    </p:embeddedFont>
    <p:embeddedFont>
      <p:font typeface="Open Sans" pitchFamily="2" charset="0"/>
      <p:regular r:id="rId45"/>
      <p:bold r:id="rId46"/>
      <p:italic r:id="rId47"/>
      <p:boldItalic r:id="rId48"/>
    </p:embeddedFont>
    <p:embeddedFont>
      <p:font typeface="Tahoma" panose="020B0604030504040204" pitchFamily="34" charset="0"/>
      <p:regular r:id="rId49"/>
      <p:bold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60">
          <p15:clr>
            <a:srgbClr val="A4A3A4"/>
          </p15:clr>
        </p15:guide>
        <p15:guide id="2" pos="7392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ginltR1n8nlnsQSckB/W2CdSDV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5CA"/>
    <a:srgbClr val="FFFDF3"/>
    <a:srgbClr val="DAE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5" dt="2026-09-10T02:50:03.759"/>
  </p1510:revLst>
</p1510:revInfo>
</file>

<file path=ppt/tableStyles.xml><?xml version="1.0" encoding="utf-8"?>
<a:tblStyleLst xmlns:a="http://schemas.openxmlformats.org/drawingml/2006/main" def="{15DE6912-3A3C-46DC-803A-E73C58D7DD74}">
  <a:tblStyle styleId="{15DE6912-3A3C-46DC-803A-E73C58D7DD74}" styleName="Table_0">
    <a:wholeTbl>
      <a:tcTxStyle b="off" i="off">
        <a:font>
          <a:latin typeface="Tahoma"/>
          <a:ea typeface="Tahoma"/>
          <a:cs typeface="Tahom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4"/>
          </a:solidFill>
        </a:fill>
      </a:tcStyle>
    </a:wholeTbl>
    <a:band1H>
      <a:tcTxStyle/>
      <a:tcStyle>
        <a:tcBdr/>
        <a:fill>
          <a:solidFill>
            <a:srgbClr val="CAD4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4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ahoma"/>
          <a:ea typeface="Tahoma"/>
          <a:cs typeface="Tahom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ahoma"/>
          <a:ea typeface="Tahoma"/>
          <a:cs typeface="Tahom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ahoma"/>
          <a:ea typeface="Tahoma"/>
          <a:cs typeface="Tahom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22"/>
    <p:restoredTop sz="94628"/>
  </p:normalViewPr>
  <p:slideViewPr>
    <p:cSldViewPr snapToGrid="0">
      <p:cViewPr varScale="1">
        <p:scale>
          <a:sx n="102" d="100"/>
          <a:sy n="102" d="100"/>
        </p:scale>
        <p:origin x="774" y="114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3.fntdata"/><Relationship Id="rId52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5.fntdata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8.fntdata"/><Relationship Id="rId5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43D85D0F-3E1B-2C3B-AE3A-9042BFD7A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245213C1-EAA0-629B-D13D-0CAAD99A07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08C39302-D6C4-D547-5292-5662A24466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1365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9FE521C4-7CBB-0FE5-E5FB-DDD978689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B58B168A-6880-5740-715D-5005138A47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13C740A6-5515-C5D7-17E5-F672CF84E0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4954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A95EEFD1-3FAE-835D-5992-2E5BA80B2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E3E3DB62-88F8-4E50-48CF-204E890BD3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BF372A80-0A22-9DAB-2C68-24623E55D0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7270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5C03994C-3D16-092D-D1F2-79C21E7A3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71B0C6BF-AD3B-23F0-7914-284162A3A3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31543FD9-055C-87EE-A134-DC988703CA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0439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175DAD4C-0DD9-1D29-FB45-9A078FB64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CB7EA125-6D8D-BF8D-3731-77CDFB86A7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C9396B39-251F-1B32-B352-F1BC6C952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5981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DD2CCC65-E1DB-EE01-A65C-B3CF6832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0DA3995E-62C6-36B8-CDCF-A9E7322969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30805532-F5C8-4686-5C43-6C912E680B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1818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062A0DC2-6ECE-7F0F-4719-37B014059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7A3112AA-2CDC-D940-66DA-DB796712F6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F304EF14-9DBD-F66A-1D75-D3E1BEC3DB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8177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6175D253-1BA0-0F8B-0928-ED6AC0197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EDCC05F2-7DD2-B249-428B-9414CE37D8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F9C46FB9-CE6F-D302-7931-5091BDE357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6180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DBC1631C-AB36-822B-BE46-D0C01582E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2A776DF0-1BA8-D4F2-1167-6FA5BBDF79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991AD455-4D85-9996-3CC6-EE45184E05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9295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65323C53-0F9C-3500-D2F9-54A1219AF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53EA7C9E-43E4-634A-E01E-A0B0C9086D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6DFA6216-C04E-25FB-9BFD-649D4205DA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2356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0DF9784D-4343-3531-52CE-BF4C608E5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753DD749-6C9B-D665-EB56-916E15EA53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86F732BE-D2FD-6224-647C-E41D0312BC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6776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BADCE7C5-9EFB-330A-9027-C85AC912E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5F602857-A3BC-A035-467D-A89106E15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4F540FF6-9A5B-7C94-AC40-86424416DC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9491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9912FB92-F677-2A38-1815-F09437887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9B895B52-C918-D0A8-4B2F-44AEE9B982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5D6A4A2C-F223-656B-C846-D5A584A81C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1376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388DFB3D-C809-A71C-4865-7A801909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3C0A1BD7-F916-45A9-3769-A2911B5E01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2424ED47-9BAE-5548-D316-274763F221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9645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6B66DCB6-7C23-1FDA-5F33-3EF48B03B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9666C686-1DA4-44C8-8F07-AD80C287A2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55A59F37-41A7-011A-7642-4CDBA5B595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5296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BD99F6B6-DF11-281D-4868-1207712C0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5E9A548F-A701-69F6-D985-EC8CD9F967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F9C116B0-79FB-1AEB-53DE-5FEEF55B1E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2362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14F16BDE-9F75-7CEE-DBDF-7B8DD8EC7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2CC40FC8-94C2-DB47-4D71-471BA40A9F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214FBF9E-82F1-8841-D6FB-5233963126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149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CB9820CE-8C98-754D-C968-7A4424586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B7B80D97-818D-57D2-E7A1-8F20BF76B3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013BE091-E450-819E-9876-0156C242BF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2425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34CB210B-08A0-D7DE-6305-FB12EC716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>
            <a:extLst>
              <a:ext uri="{FF2B5EF4-FFF2-40B4-BE49-F238E27FC236}">
                <a16:creationId xmlns:a16="http://schemas.microsoft.com/office/drawing/2014/main" id="{EE6F6D04-B16A-AF9A-68EF-A264C8A881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5:notes">
            <a:extLst>
              <a:ext uri="{FF2B5EF4-FFF2-40B4-BE49-F238E27FC236}">
                <a16:creationId xmlns:a16="http://schemas.microsoft.com/office/drawing/2014/main" id="{1A817993-AD27-0823-6B59-01DAD619FE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84217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65DD7DEB-DD56-4DF2-6C60-CA1D637F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>
            <a:extLst>
              <a:ext uri="{FF2B5EF4-FFF2-40B4-BE49-F238E27FC236}">
                <a16:creationId xmlns:a16="http://schemas.microsoft.com/office/drawing/2014/main" id="{149EFC74-9808-B356-ACE6-75DAEC88ED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5:notes">
            <a:extLst>
              <a:ext uri="{FF2B5EF4-FFF2-40B4-BE49-F238E27FC236}">
                <a16:creationId xmlns:a16="http://schemas.microsoft.com/office/drawing/2014/main" id="{E7EFC7C9-5821-B6B4-F74C-CCD0B80AD5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5817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D54E17F5-DDE1-9C48-3BB7-4F79CD6BC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8049C2C7-B44B-54F2-D5A8-CB3402D29B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BD6A5E18-A4DB-F63C-BA80-5E54F8F39E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4920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C257D70E-EC4E-3F15-7B8D-307040A77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E49D84A1-ABF5-8821-6589-5259F93DB1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45A82136-2615-2624-ADE7-578AA5126B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12512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9FB90E6F-8435-DA0D-A7A9-D3404B9AD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FA3B1C5E-7C75-68B5-7604-F82DDB9B13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046BD2EC-4550-F3D5-252E-F5DA2F3295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94167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90360F24-0EA9-7AED-7E21-AF4F8BD19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12B91246-590D-8640-C9B2-ED2FFC5F56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B1501033-F97E-FC80-6B09-1044091E5F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11481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5ABFDE19-C99B-83ED-9001-ED682D63B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DA0D4595-7951-646F-BCBB-8737761D11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F28B0E68-6DD9-DFB9-ED07-5356106D94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13882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9A3785FA-CA05-9EED-28A9-21B83C031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>
            <a:extLst>
              <a:ext uri="{FF2B5EF4-FFF2-40B4-BE49-F238E27FC236}">
                <a16:creationId xmlns:a16="http://schemas.microsoft.com/office/drawing/2014/main" id="{9F1C5E5F-24C3-704B-F48C-F70A91C13D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12:notes">
            <a:extLst>
              <a:ext uri="{FF2B5EF4-FFF2-40B4-BE49-F238E27FC236}">
                <a16:creationId xmlns:a16="http://schemas.microsoft.com/office/drawing/2014/main" id="{3946BB23-712D-540C-A4B5-48A7343241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65571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/>
          <p:nvPr/>
        </p:nvSpPr>
        <p:spPr>
          <a:xfrm>
            <a:off x="1528762" y="1473243"/>
            <a:ext cx="9144000" cy="300744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8"/>
          <p:cNvSpPr txBox="1"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ahoma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ubTitle" idx="1"/>
          </p:nvPr>
        </p:nvSpPr>
        <p:spPr>
          <a:xfrm>
            <a:off x="2487168" y="4142231"/>
            <a:ext cx="7223760" cy="11529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9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pictures">
  <p:cSld name="Title and Content with picture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ahoma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body" idx="1"/>
          </p:nvPr>
        </p:nvSpPr>
        <p:spPr>
          <a:xfrm>
            <a:off x="5084064" y="3355848"/>
            <a:ext cx="6272784" cy="282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/>
          <p:nvPr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0"/>
          <p:cNvSpPr/>
          <p:nvPr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0"/>
          <p:cNvSpPr>
            <a:spLocks noGrp="1"/>
          </p:cNvSpPr>
          <p:nvPr>
            <p:ph type="pic" idx="2"/>
          </p:nvPr>
        </p:nvSpPr>
        <p:spPr>
          <a:xfrm>
            <a:off x="457200" y="603504"/>
            <a:ext cx="4050792" cy="5577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2 pictures">
  <p:cSld name="Title and Content with 2 picture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ahoma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1"/>
          </p:nvPr>
        </p:nvSpPr>
        <p:spPr>
          <a:xfrm>
            <a:off x="612648" y="3355848"/>
            <a:ext cx="6272784" cy="282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/>
          <p:nvPr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1"/>
          <p:cNvSpPr>
            <a:spLocks noGrp="1"/>
          </p:cNvSpPr>
          <p:nvPr>
            <p:ph type="pic" idx="2"/>
          </p:nvPr>
        </p:nvSpPr>
        <p:spPr>
          <a:xfrm>
            <a:off x="7680960" y="4352544"/>
            <a:ext cx="4507992" cy="250545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Google Shape;33;p21"/>
          <p:cNvSpPr>
            <a:spLocks noGrp="1"/>
          </p:cNvSpPr>
          <p:nvPr>
            <p:ph type="pic" idx="3"/>
          </p:nvPr>
        </p:nvSpPr>
        <p:spPr>
          <a:xfrm>
            <a:off x="7680960" y="0"/>
            <a:ext cx="4507992" cy="412394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" name="Google Shape;34;p21"/>
          <p:cNvSpPr/>
          <p:nvPr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ahoma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22"/>
          <p:cNvSpPr/>
          <p:nvPr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2"/>
          <p:cNvSpPr/>
          <p:nvPr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4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4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4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cap="none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body" idx="2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3"/>
          </p:nvPr>
        </p:nvSpPr>
        <p:spPr>
          <a:xfrm>
            <a:off x="6345936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cap="none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4"/>
          </p:nvPr>
        </p:nvSpPr>
        <p:spPr>
          <a:xfrm>
            <a:off x="6345936" y="3203687"/>
            <a:ext cx="4937760" cy="2968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6"/>
          <p:cNvSpPr txBox="1">
            <a:spLocks noGrp="1"/>
          </p:cNvSpPr>
          <p:nvPr>
            <p:ph type="title"/>
          </p:nvPr>
        </p:nvSpPr>
        <p:spPr>
          <a:xfrm>
            <a:off x="557784" y="640080"/>
            <a:ext cx="10890504" cy="3963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ahoma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6"/>
          <p:cNvSpPr/>
          <p:nvPr/>
        </p:nvSpPr>
        <p:spPr>
          <a:xfrm>
            <a:off x="558210" y="4720177"/>
            <a:ext cx="11134956" cy="82296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6"/>
          <p:cNvSpPr/>
          <p:nvPr/>
        </p:nvSpPr>
        <p:spPr>
          <a:xfrm>
            <a:off x="498834" y="4754678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41248" y="4841108"/>
            <a:ext cx="10607040" cy="585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">
  <p:cSld name="Tea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7"/>
          <p:cNvSpPr>
            <a:spLocks noGrp="1"/>
          </p:cNvSpPr>
          <p:nvPr>
            <p:ph type="pic" idx="2"/>
          </p:nvPr>
        </p:nvSpPr>
        <p:spPr>
          <a:xfrm>
            <a:off x="542239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>
            <a:spLocks noGrp="1"/>
          </p:cNvSpPr>
          <p:nvPr>
            <p:ph type="pic" idx="3"/>
          </p:nvPr>
        </p:nvSpPr>
        <p:spPr>
          <a:xfrm>
            <a:off x="57607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7"/>
          <p:cNvSpPr>
            <a:spLocks noGrp="1"/>
          </p:cNvSpPr>
          <p:nvPr>
            <p:ph type="pic" idx="4"/>
          </p:nvPr>
        </p:nvSpPr>
        <p:spPr>
          <a:xfrm>
            <a:off x="784555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7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>
            <a:spLocks noGrp="1"/>
          </p:cNvSpPr>
          <p:nvPr>
            <p:ph type="pic" idx="5"/>
          </p:nvPr>
        </p:nvSpPr>
        <p:spPr>
          <a:xfrm>
            <a:off x="299923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7"/>
          <p:cNvSpPr>
            <a:spLocks noGrp="1"/>
          </p:cNvSpPr>
          <p:nvPr>
            <p:ph type="pic" idx="6"/>
          </p:nvPr>
        </p:nvSpPr>
        <p:spPr>
          <a:xfrm>
            <a:off x="1026871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>
            <a:off x="2999232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body" idx="7"/>
          </p:nvPr>
        </p:nvSpPr>
        <p:spPr>
          <a:xfrm>
            <a:off x="580810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8"/>
          </p:nvPr>
        </p:nvSpPr>
        <p:spPr>
          <a:xfrm>
            <a:off x="7846504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body" idx="9"/>
          </p:nvPr>
        </p:nvSpPr>
        <p:spPr>
          <a:xfrm>
            <a:off x="5423344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body" idx="13"/>
          </p:nvPr>
        </p:nvSpPr>
        <p:spPr>
          <a:xfrm>
            <a:off x="10269188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3 pictures">
  <p:cSld name="Title and Content with 3 picture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8"/>
          <p:cNvSpPr/>
          <p:nvPr/>
        </p:nvSpPr>
        <p:spPr>
          <a:xfrm>
            <a:off x="409575" y="633619"/>
            <a:ext cx="4927413" cy="54959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8"/>
          <p:cNvSpPr txBox="1"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body" idx="1"/>
          </p:nvPr>
        </p:nvSpPr>
        <p:spPr>
          <a:xfrm>
            <a:off x="841248" y="2359152"/>
            <a:ext cx="4059936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>
            <a:spLocks noGrp="1"/>
          </p:cNvSpPr>
          <p:nvPr>
            <p:ph type="pic" idx="2"/>
          </p:nvPr>
        </p:nvSpPr>
        <p:spPr>
          <a:xfrm>
            <a:off x="8961120" y="566928"/>
            <a:ext cx="2871216" cy="2340864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28"/>
          <p:cNvSpPr>
            <a:spLocks noGrp="1"/>
          </p:cNvSpPr>
          <p:nvPr>
            <p:ph type="pic" idx="3"/>
          </p:nvPr>
        </p:nvSpPr>
        <p:spPr>
          <a:xfrm>
            <a:off x="5843016" y="566928"/>
            <a:ext cx="2871216" cy="2340864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28"/>
          <p:cNvSpPr/>
          <p:nvPr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8"/>
          <p:cNvSpPr/>
          <p:nvPr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8"/>
          <p:cNvSpPr>
            <a:spLocks noGrp="1"/>
          </p:cNvSpPr>
          <p:nvPr>
            <p:ph type="pic" idx="4"/>
          </p:nvPr>
        </p:nvSpPr>
        <p:spPr>
          <a:xfrm>
            <a:off x="5843016" y="3108960"/>
            <a:ext cx="5989320" cy="30540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4 pictures">
  <p:cSld name="Title and Content with 4 picture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/>
          <p:nvPr/>
        </p:nvSpPr>
        <p:spPr>
          <a:xfrm>
            <a:off x="7324344" y="630936"/>
            <a:ext cx="4517136" cy="54959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9"/>
          <p:cNvSpPr txBox="1"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9"/>
          <p:cNvSpPr>
            <a:spLocks noGrp="1"/>
          </p:cNvSpPr>
          <p:nvPr>
            <p:ph type="pic" idx="2"/>
          </p:nvPr>
        </p:nvSpPr>
        <p:spPr>
          <a:xfrm>
            <a:off x="3767328" y="630936"/>
            <a:ext cx="3246120" cy="2688336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29"/>
          <p:cNvSpPr>
            <a:spLocks noGrp="1"/>
          </p:cNvSpPr>
          <p:nvPr>
            <p:ph type="pic" idx="3"/>
          </p:nvPr>
        </p:nvSpPr>
        <p:spPr>
          <a:xfrm>
            <a:off x="411480" y="630936"/>
            <a:ext cx="3246120" cy="2688336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29"/>
          <p:cNvSpPr/>
          <p:nvPr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9"/>
          <p:cNvSpPr>
            <a:spLocks noGrp="1"/>
          </p:cNvSpPr>
          <p:nvPr>
            <p:ph type="pic" idx="4"/>
          </p:nvPr>
        </p:nvSpPr>
        <p:spPr>
          <a:xfrm>
            <a:off x="411480" y="3438144"/>
            <a:ext cx="3246120" cy="2688336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29"/>
          <p:cNvSpPr/>
          <p:nvPr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9"/>
          <p:cNvSpPr>
            <a:spLocks noGrp="1"/>
          </p:cNvSpPr>
          <p:nvPr>
            <p:ph type="pic" idx="5"/>
          </p:nvPr>
        </p:nvSpPr>
        <p:spPr>
          <a:xfrm>
            <a:off x="3767328" y="3438144"/>
            <a:ext cx="3246120" cy="2688336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9"/>
          <p:cNvSpPr txBox="1">
            <a:spLocks noGrp="1"/>
          </p:cNvSpPr>
          <p:nvPr>
            <p:ph type="body" idx="1"/>
          </p:nvPr>
        </p:nvSpPr>
        <p:spPr>
          <a:xfrm>
            <a:off x="7772400" y="3099816"/>
            <a:ext cx="372110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9"/>
          <p:cNvSpPr txBox="1">
            <a:spLocks noGrp="1"/>
          </p:cNvSpPr>
          <p:nvPr>
            <p:ph type="body" idx="6"/>
          </p:nvPr>
        </p:nvSpPr>
        <p:spPr>
          <a:xfrm>
            <a:off x="7772400" y="4215384"/>
            <a:ext cx="372110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9"/>
          <p:cNvSpPr txBox="1">
            <a:spLocks noGrp="1"/>
          </p:cNvSpPr>
          <p:nvPr>
            <p:ph type="body" idx="7"/>
          </p:nvPr>
        </p:nvSpPr>
        <p:spPr>
          <a:xfrm>
            <a:off x="7772400" y="5321808"/>
            <a:ext cx="372110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29"/>
          <p:cNvSpPr>
            <a:spLocks noGrp="1"/>
          </p:cNvSpPr>
          <p:nvPr>
            <p:ph type="pic" idx="8"/>
          </p:nvPr>
        </p:nvSpPr>
        <p:spPr>
          <a:xfrm>
            <a:off x="7772400" y="2532888"/>
            <a:ext cx="457200" cy="4572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29"/>
          <p:cNvSpPr>
            <a:spLocks noGrp="1"/>
          </p:cNvSpPr>
          <p:nvPr>
            <p:ph type="pic" idx="9"/>
          </p:nvPr>
        </p:nvSpPr>
        <p:spPr>
          <a:xfrm>
            <a:off x="7772400" y="3630168"/>
            <a:ext cx="457200" cy="4572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29"/>
          <p:cNvSpPr>
            <a:spLocks noGrp="1"/>
          </p:cNvSpPr>
          <p:nvPr>
            <p:ph type="pic" idx="13"/>
          </p:nvPr>
        </p:nvSpPr>
        <p:spPr>
          <a:xfrm>
            <a:off x="7772400" y="4754880"/>
            <a:ext cx="457200" cy="45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0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0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0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ahoma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1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1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1"/>
          <p:cNvSpPr txBox="1"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ahoma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1"/>
          <p:cNvSpPr txBox="1">
            <a:spLocks noGrp="1"/>
          </p:cNvSpPr>
          <p:nvPr>
            <p:ph type="body" idx="1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683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marL="1828800" lvl="3" indent="-3683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4pPr>
            <a:lvl5pPr marL="2286000" lvl="4" indent="-3683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2" name="Google Shape;112;p31"/>
          <p:cNvSpPr txBox="1">
            <a:spLocks noGrp="1"/>
          </p:cNvSpPr>
          <p:nvPr>
            <p:ph type="body" idx="2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2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2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2"/>
          <p:cNvSpPr txBox="1"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ahoma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2"/>
          <p:cNvSpPr>
            <a:spLocks noGrp="1"/>
          </p:cNvSpPr>
          <p:nvPr>
            <p:ph type="pic" idx="2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32"/>
          <p:cNvSpPr txBox="1">
            <a:spLocks noGrp="1"/>
          </p:cNvSpPr>
          <p:nvPr>
            <p:ph type="body" idx="1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 userDrawn="1">
  <p:cSld name="1_Picture with Caption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07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CB33B-71D0-3CAF-4591-449D89BA5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6AD43-A8FC-0E2D-8BB2-2D11BB2EA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81520-25A7-BD57-45DD-5AAAB5E89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30EBD-E518-C84E-8E1A-CB4222EA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2BBA-0EB6-BEB5-AB1D-34934B45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97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C0C55-8DED-9E0D-7808-1CEE3EBF5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CD84D-7F2D-DEA8-94B6-ED3466174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43E11-28EA-4989-5AB1-8ED9D2B4E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8D95B-C409-427D-9CD6-58141846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BCC8B-D5EA-683A-1929-13F71D44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21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8420-B65B-71D4-5A80-7F05EA006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2187C-0CB0-7C71-DCC3-9FE7283B9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F73E6-BA32-F2E9-9D6C-4F9E808D7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CE52A-45D0-3A2B-D116-058625FF3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A6C45-B06C-735A-459C-74CCB23CE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03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819A-3CD7-245A-C32F-ED7ACFB0E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9C122-2AE9-2417-5F47-F301495A8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ECC04-B602-C7C4-EAAF-0F399CFBD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E028A-3502-F70D-6027-192B90C68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CB069-B97E-DC5F-7D55-A0D35F85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816DB-F52A-53A9-1B5C-62DB4324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98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16C54-86E1-BFAB-4621-9518EC2CE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C4591-173D-5FB2-A084-4D4364A4C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D0663-5521-7151-0627-4267FE12F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BE06B0-9330-C671-E069-4602440A5B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8E54AB-8455-8428-374F-69F5E9BF13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94AFE3-C7BF-AA39-3C39-1DCB2651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7FEDC-1724-8159-5A2A-2E182497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211641-A155-4428-A3A8-C89EDAF1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99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3261E-15ED-C150-A147-3ED759777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F4B764-2064-1C6A-68A6-287C4F99D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A08FF-E483-FBC3-8992-639FBDBC0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9C769-578F-E6C6-0892-01854B17B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58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644532-CA25-4107-F81A-5F13A12A5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19A3C2-D96E-9C52-2CEF-EF767FDE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08C64-3EA7-AA14-C8D4-2822688C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41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9BB5-E6A6-7860-43B4-BF680AA3F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A1175-25A6-1E9C-983B-A614FD053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22D05-AAC2-5AC6-3A34-CDFBD0ACA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B7071-7AE9-BC07-E7A6-A8E21CA78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79B96-950A-E23B-1716-CF6C91E82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AAE2B-CFAA-DC3B-C677-E0AEDC767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72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9C36E-3FC7-9CC0-B5CF-8E55F60C8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F7344-4D32-436D-850A-88EFB50AA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DC8B3-DC62-FAB3-4CD8-511014AA9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03C6E1-6A00-F9DF-F25D-5807185D4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2B37A-08C2-EB75-7293-F43AD2AE7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B7109-196F-C158-1D4A-E5F4CCD1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993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1E67-AE4C-4F02-E93E-0547E022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C2AC-B585-F028-C8E3-48783B015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CEACB-008E-C479-620F-89FA2613F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3E61B-5335-9311-1312-2AADD8B5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8E2A3-7A47-E6E8-B9B5-1D4EE506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648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DB360-77F9-5EFD-D99E-873F8B988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8EBFC3-3921-E35F-7EB9-D2165BE76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E3334-F219-28CD-EEAF-A6DB593A0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2AFA9-712D-5EBA-F44F-FEF724B4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FA671-7A0F-3B98-83D3-C9CB350D5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3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683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683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683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683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pic>
        <p:nvPicPr>
          <p:cNvPr id="12" name="Google Shape;12;p1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6176963"/>
            <a:ext cx="1199923" cy="6810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A94E68-F6FA-DA2E-FAE6-56903EE1F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EF443-C1F5-4806-738B-B8914D77B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07400-108F-705D-AB6D-E6883AF667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56956-1515-DAE0-1049-37DCC32B7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EECC5-8114-2698-EABA-5853D2450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2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22883" y="1108600"/>
            <a:ext cx="1038367" cy="117396"/>
            <a:chOff x="0" y="0"/>
            <a:chExt cx="812800" cy="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1894"/>
            </a:xfrm>
            <a:custGeom>
              <a:avLst/>
              <a:gdLst/>
              <a:ahLst/>
              <a:cxnLst/>
              <a:rect l="l" t="t" r="r" b="b"/>
              <a:pathLst>
                <a:path w="812800" h="91894">
                  <a:moveTo>
                    <a:pt x="0" y="0"/>
                  </a:moveTo>
                  <a:lnTo>
                    <a:pt x="812800" y="0"/>
                  </a:lnTo>
                  <a:lnTo>
                    <a:pt x="812800" y="91894"/>
                  </a:lnTo>
                  <a:lnTo>
                    <a:pt x="0" y="91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1109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42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 rot="5270767">
            <a:off x="-2429186" y="1321973"/>
            <a:ext cx="6911977" cy="4184525"/>
          </a:xfrm>
          <a:custGeom>
            <a:avLst/>
            <a:gdLst/>
            <a:ahLst/>
            <a:cxnLst/>
            <a:rect l="l" t="t" r="r" b="b"/>
            <a:pathLst>
              <a:path w="10367966" h="6276788">
                <a:moveTo>
                  <a:pt x="0" y="0"/>
                </a:moveTo>
                <a:lnTo>
                  <a:pt x="10367967" y="0"/>
                </a:lnTo>
                <a:lnTo>
                  <a:pt x="10367967" y="6276788"/>
                </a:lnTo>
                <a:lnTo>
                  <a:pt x="0" y="6276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9" b="-33457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 flipV="1">
            <a:off x="8869712" y="617220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4" y="3908593"/>
                </a:lnTo>
                <a:lnTo>
                  <a:pt x="7909464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759751" y="2404373"/>
            <a:ext cx="4432249" cy="3457155"/>
            <a:chOff x="0" y="0"/>
            <a:chExt cx="8864498" cy="69143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64498" cy="6914309"/>
            </a:xfrm>
            <a:custGeom>
              <a:avLst/>
              <a:gdLst/>
              <a:ahLst/>
              <a:cxnLst/>
              <a:rect l="l" t="t" r="r" b="b"/>
              <a:pathLst>
                <a:path w="8864498" h="6914309">
                  <a:moveTo>
                    <a:pt x="0" y="0"/>
                  </a:moveTo>
                  <a:lnTo>
                    <a:pt x="8864498" y="0"/>
                  </a:lnTo>
                  <a:lnTo>
                    <a:pt x="8864498" y="6914309"/>
                  </a:lnTo>
                  <a:lnTo>
                    <a:pt x="0" y="6914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2103116" y="3742672"/>
              <a:ext cx="643629" cy="1853381"/>
            </a:xfrm>
            <a:custGeom>
              <a:avLst/>
              <a:gdLst/>
              <a:ahLst/>
              <a:cxnLst/>
              <a:rect l="l" t="t" r="r" b="b"/>
              <a:pathLst>
                <a:path w="643629" h="1853381">
                  <a:moveTo>
                    <a:pt x="0" y="0"/>
                  </a:moveTo>
                  <a:lnTo>
                    <a:pt x="643629" y="0"/>
                  </a:lnTo>
                  <a:lnTo>
                    <a:pt x="643629" y="1853381"/>
                  </a:lnTo>
                  <a:lnTo>
                    <a:pt x="0" y="185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31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4103462" y="2446973"/>
              <a:ext cx="1105399" cy="1543070"/>
            </a:xfrm>
            <a:custGeom>
              <a:avLst/>
              <a:gdLst/>
              <a:ahLst/>
              <a:cxnLst/>
              <a:rect l="l" t="t" r="r" b="b"/>
              <a:pathLst>
                <a:path w="1105399" h="1543070">
                  <a:moveTo>
                    <a:pt x="0" y="0"/>
                  </a:moveTo>
                  <a:lnTo>
                    <a:pt x="1105399" y="0"/>
                  </a:lnTo>
                  <a:lnTo>
                    <a:pt x="1105399" y="1543070"/>
                  </a:lnTo>
                  <a:lnTo>
                    <a:pt x="0" y="1543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4720"/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6565578" y="3742672"/>
              <a:ext cx="1439070" cy="1425988"/>
            </a:xfrm>
            <a:custGeom>
              <a:avLst/>
              <a:gdLst/>
              <a:ahLst/>
              <a:cxnLst/>
              <a:rect l="l" t="t" r="r" b="b"/>
              <a:pathLst>
                <a:path w="1439070" h="1425988">
                  <a:moveTo>
                    <a:pt x="0" y="0"/>
                  </a:moveTo>
                  <a:lnTo>
                    <a:pt x="1439070" y="0"/>
                  </a:lnTo>
                  <a:lnTo>
                    <a:pt x="1439070" y="1425988"/>
                  </a:lnTo>
                  <a:lnTo>
                    <a:pt x="0" y="1425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880470" y="1207123"/>
              <a:ext cx="1088922" cy="958251"/>
            </a:xfrm>
            <a:custGeom>
              <a:avLst/>
              <a:gdLst/>
              <a:ahLst/>
              <a:cxnLst/>
              <a:rect l="l" t="t" r="r" b="b"/>
              <a:pathLst>
                <a:path w="1088922" h="958251">
                  <a:moveTo>
                    <a:pt x="0" y="0"/>
                  </a:moveTo>
                  <a:lnTo>
                    <a:pt x="1088921" y="0"/>
                  </a:lnTo>
                  <a:lnTo>
                    <a:pt x="1088921" y="958251"/>
                  </a:lnTo>
                  <a:lnTo>
                    <a:pt x="0" y="95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631322" y="2088399"/>
              <a:ext cx="1587217" cy="617031"/>
            </a:xfrm>
            <a:custGeom>
              <a:avLst/>
              <a:gdLst/>
              <a:ahLst/>
              <a:cxnLst/>
              <a:rect l="l" t="t" r="r" b="b"/>
              <a:pathLst>
                <a:path w="1587217" h="617031">
                  <a:moveTo>
                    <a:pt x="0" y="0"/>
                  </a:moveTo>
                  <a:lnTo>
                    <a:pt x="1587217" y="0"/>
                  </a:lnTo>
                  <a:lnTo>
                    <a:pt x="1587217" y="617030"/>
                  </a:lnTo>
                  <a:lnTo>
                    <a:pt x="0" y="617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4927756" y="-112243"/>
            <a:ext cx="2678745" cy="798043"/>
          </a:xfrm>
          <a:custGeom>
            <a:avLst/>
            <a:gdLst/>
            <a:ahLst/>
            <a:cxnLst/>
            <a:rect l="l" t="t" r="r" b="b"/>
            <a:pathLst>
              <a:path w="4018117" h="1197064">
                <a:moveTo>
                  <a:pt x="0" y="0"/>
                </a:moveTo>
                <a:lnTo>
                  <a:pt x="4018117" y="0"/>
                </a:lnTo>
                <a:lnTo>
                  <a:pt x="4018117" y="1197064"/>
                </a:lnTo>
                <a:lnTo>
                  <a:pt x="0" y="1197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66594" y="2636372"/>
            <a:ext cx="658283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8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50" b="1" i="0" u="none" strike="noStrike" kern="1200" cap="none" spc="0" normalizeH="0" baseline="0" noProof="0" dirty="0">
                <a:ln>
                  <a:noFill/>
                </a:ln>
                <a:solidFill>
                  <a:srgbClr val="041852"/>
                </a:solidFill>
                <a:effectLst/>
                <a:uLnTx/>
                <a:uFillTx/>
                <a:latin typeface="Myriad Bold"/>
                <a:ea typeface="Myriad Bold"/>
                <a:cs typeface="Myriad Bold"/>
                <a:sym typeface="Myriad Bold"/>
              </a:rPr>
              <a:t>Energy and Metabolism: Core Energy Metabolism and Signaling</a:t>
            </a:r>
          </a:p>
        </p:txBody>
      </p:sp>
      <p:sp>
        <p:nvSpPr>
          <p:cNvPr id="16" name="Freeform 16"/>
          <p:cNvSpPr/>
          <p:nvPr/>
        </p:nvSpPr>
        <p:spPr>
          <a:xfrm rot="2107971">
            <a:off x="-2009595" y="5114854"/>
            <a:ext cx="5728340" cy="1842616"/>
          </a:xfrm>
          <a:custGeom>
            <a:avLst/>
            <a:gdLst/>
            <a:ahLst/>
            <a:cxnLst/>
            <a:rect l="l" t="t" r="r" b="b"/>
            <a:pathLst>
              <a:path w="8592510" h="2763924">
                <a:moveTo>
                  <a:pt x="0" y="0"/>
                </a:moveTo>
                <a:lnTo>
                  <a:pt x="8592509" y="0"/>
                </a:lnTo>
                <a:lnTo>
                  <a:pt x="8592509" y="2763924"/>
                </a:lnTo>
                <a:lnTo>
                  <a:pt x="0" y="2763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7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/>
          <p:cNvSpPr/>
          <p:nvPr/>
        </p:nvSpPr>
        <p:spPr>
          <a:xfrm rot="2700000" flipV="1">
            <a:off x="419953" y="603818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3" y="3908593"/>
                </a:lnTo>
                <a:lnTo>
                  <a:pt x="7909463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777802" y="5839388"/>
            <a:ext cx="2636397" cy="732290"/>
            <a:chOff x="0" y="0"/>
            <a:chExt cx="5272793" cy="1464581"/>
          </a:xfrm>
        </p:grpSpPr>
        <p:sp>
          <p:nvSpPr>
            <p:cNvPr id="19" name="Freeform 19"/>
            <p:cNvSpPr/>
            <p:nvPr/>
          </p:nvSpPr>
          <p:spPr>
            <a:xfrm>
              <a:off x="0" y="149164"/>
              <a:ext cx="2758304" cy="1232984"/>
            </a:xfrm>
            <a:custGeom>
              <a:avLst/>
              <a:gdLst/>
              <a:ahLst/>
              <a:cxnLst/>
              <a:rect l="l" t="t" r="r" b="b"/>
              <a:pathLst>
                <a:path w="2758304" h="1232984">
                  <a:moveTo>
                    <a:pt x="0" y="0"/>
                  </a:moveTo>
                  <a:lnTo>
                    <a:pt x="2758304" y="0"/>
                  </a:lnTo>
                  <a:lnTo>
                    <a:pt x="2758304" y="1232984"/>
                  </a:lnTo>
                  <a:lnTo>
                    <a:pt x="0" y="1232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822626" y="0"/>
              <a:ext cx="2450166" cy="1464581"/>
            </a:xfrm>
            <a:custGeom>
              <a:avLst/>
              <a:gdLst/>
              <a:ahLst/>
              <a:cxnLst/>
              <a:rect l="l" t="t" r="r" b="b"/>
              <a:pathLst>
                <a:path w="2450166" h="1464581">
                  <a:moveTo>
                    <a:pt x="0" y="0"/>
                  </a:moveTo>
                  <a:lnTo>
                    <a:pt x="2450167" y="0"/>
                  </a:lnTo>
                  <a:lnTo>
                    <a:pt x="2450167" y="1464581"/>
                  </a:lnTo>
                  <a:lnTo>
                    <a:pt x="0" y="1464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466593" y="626279"/>
            <a:ext cx="8825071" cy="538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243" normalizeH="0" baseline="0" noProof="0" dirty="0">
                <a:ln>
                  <a:noFill/>
                </a:ln>
                <a:solidFill>
                  <a:srgbClr val="0371B6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GEROSCIENCE EDUCATION &amp; TRAINING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3A7AEC34-4720-8711-0116-083C2F9FA8FC}"/>
              </a:ext>
            </a:extLst>
          </p:cNvPr>
          <p:cNvSpPr txBox="1"/>
          <p:nvPr/>
        </p:nvSpPr>
        <p:spPr>
          <a:xfrm>
            <a:off x="5360423" y="5486132"/>
            <a:ext cx="1284925" cy="49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33" b="0" i="1" u="none" strike="noStrike" kern="1200" cap="none" spc="0" normalizeH="0" baseline="0" noProof="0" dirty="0">
                <a:ln>
                  <a:noFill/>
                </a:ln>
                <a:solidFill>
                  <a:srgbClr val="16478E"/>
                </a:solidFill>
                <a:effectLst/>
                <a:uLnTx/>
                <a:uFillTx/>
                <a:latin typeface="Myriad Italics"/>
                <a:ea typeface="Myriad Italics"/>
                <a:cs typeface="Myriad Italics"/>
                <a:sym typeface="Myriad Italics"/>
              </a:rPr>
              <a:t>Brought to you 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951F1-3E59-B4D2-2E05-5CB5C2718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B277178-9F32-C6A5-9B04-6E063026C8F5}"/>
              </a:ext>
            </a:extLst>
          </p:cNvPr>
          <p:cNvGrpSpPr/>
          <p:nvPr/>
        </p:nvGrpSpPr>
        <p:grpSpPr>
          <a:xfrm>
            <a:off x="2422883" y="1108600"/>
            <a:ext cx="1038367" cy="117396"/>
            <a:chOff x="0" y="0"/>
            <a:chExt cx="812800" cy="9189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A2783E1-9704-6155-9D75-FC1BA60F479F}"/>
                </a:ext>
              </a:extLst>
            </p:cNvPr>
            <p:cNvSpPr/>
            <p:nvPr/>
          </p:nvSpPr>
          <p:spPr>
            <a:xfrm>
              <a:off x="0" y="0"/>
              <a:ext cx="812800" cy="91894"/>
            </a:xfrm>
            <a:custGeom>
              <a:avLst/>
              <a:gdLst/>
              <a:ahLst/>
              <a:cxnLst/>
              <a:rect l="l" t="t" r="r" b="b"/>
              <a:pathLst>
                <a:path w="812800" h="91894">
                  <a:moveTo>
                    <a:pt x="0" y="0"/>
                  </a:moveTo>
                  <a:lnTo>
                    <a:pt x="812800" y="0"/>
                  </a:lnTo>
                  <a:lnTo>
                    <a:pt x="812800" y="91894"/>
                  </a:lnTo>
                  <a:lnTo>
                    <a:pt x="0" y="91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EFCB061-F7F9-03C5-5EF8-52C105E7A469}"/>
                </a:ext>
              </a:extLst>
            </p:cNvPr>
            <p:cNvSpPr txBox="1"/>
            <p:nvPr/>
          </p:nvSpPr>
          <p:spPr>
            <a:xfrm>
              <a:off x="0" y="-19050"/>
              <a:ext cx="812800" cy="1109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42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392435FD-6BF6-CEE2-434A-FF313921F967}"/>
              </a:ext>
            </a:extLst>
          </p:cNvPr>
          <p:cNvSpPr/>
          <p:nvPr/>
        </p:nvSpPr>
        <p:spPr>
          <a:xfrm rot="5270767">
            <a:off x="-2429186" y="1321973"/>
            <a:ext cx="6911977" cy="4184525"/>
          </a:xfrm>
          <a:custGeom>
            <a:avLst/>
            <a:gdLst/>
            <a:ahLst/>
            <a:cxnLst/>
            <a:rect l="l" t="t" r="r" b="b"/>
            <a:pathLst>
              <a:path w="10367966" h="6276788">
                <a:moveTo>
                  <a:pt x="0" y="0"/>
                </a:moveTo>
                <a:lnTo>
                  <a:pt x="10367967" y="0"/>
                </a:lnTo>
                <a:lnTo>
                  <a:pt x="10367967" y="6276788"/>
                </a:lnTo>
                <a:lnTo>
                  <a:pt x="0" y="6276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9" b="-33457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029243A-99D4-D418-90E2-E30D55286311}"/>
              </a:ext>
            </a:extLst>
          </p:cNvPr>
          <p:cNvSpPr/>
          <p:nvPr/>
        </p:nvSpPr>
        <p:spPr>
          <a:xfrm flipV="1">
            <a:off x="8869712" y="617220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4" y="3908593"/>
                </a:lnTo>
                <a:lnTo>
                  <a:pt x="7909464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4D69DDA-BC27-3C0F-443C-77F672F2D30A}"/>
              </a:ext>
            </a:extLst>
          </p:cNvPr>
          <p:cNvGrpSpPr/>
          <p:nvPr/>
        </p:nvGrpSpPr>
        <p:grpSpPr>
          <a:xfrm>
            <a:off x="7759751" y="2404373"/>
            <a:ext cx="4432249" cy="3457155"/>
            <a:chOff x="0" y="0"/>
            <a:chExt cx="8864498" cy="691430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F2AC5C3-FF31-80F3-8E0E-3AB6A18CFAFD}"/>
                </a:ext>
              </a:extLst>
            </p:cNvPr>
            <p:cNvSpPr/>
            <p:nvPr/>
          </p:nvSpPr>
          <p:spPr>
            <a:xfrm>
              <a:off x="0" y="0"/>
              <a:ext cx="8864498" cy="6914309"/>
            </a:xfrm>
            <a:custGeom>
              <a:avLst/>
              <a:gdLst/>
              <a:ahLst/>
              <a:cxnLst/>
              <a:rect l="l" t="t" r="r" b="b"/>
              <a:pathLst>
                <a:path w="8864498" h="6914309">
                  <a:moveTo>
                    <a:pt x="0" y="0"/>
                  </a:moveTo>
                  <a:lnTo>
                    <a:pt x="8864498" y="0"/>
                  </a:lnTo>
                  <a:lnTo>
                    <a:pt x="8864498" y="6914309"/>
                  </a:lnTo>
                  <a:lnTo>
                    <a:pt x="0" y="6914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B567E39-B5C3-04AA-2B44-77F51B99423E}"/>
                </a:ext>
              </a:extLst>
            </p:cNvPr>
            <p:cNvSpPr/>
            <p:nvPr/>
          </p:nvSpPr>
          <p:spPr>
            <a:xfrm>
              <a:off x="2103116" y="3742672"/>
              <a:ext cx="643629" cy="1853381"/>
            </a:xfrm>
            <a:custGeom>
              <a:avLst/>
              <a:gdLst/>
              <a:ahLst/>
              <a:cxnLst/>
              <a:rect l="l" t="t" r="r" b="b"/>
              <a:pathLst>
                <a:path w="643629" h="1853381">
                  <a:moveTo>
                    <a:pt x="0" y="0"/>
                  </a:moveTo>
                  <a:lnTo>
                    <a:pt x="643629" y="0"/>
                  </a:lnTo>
                  <a:lnTo>
                    <a:pt x="643629" y="1853381"/>
                  </a:lnTo>
                  <a:lnTo>
                    <a:pt x="0" y="185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31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7237747-F099-2FEA-6128-6F12CD895DF7}"/>
                </a:ext>
              </a:extLst>
            </p:cNvPr>
            <p:cNvSpPr/>
            <p:nvPr/>
          </p:nvSpPr>
          <p:spPr>
            <a:xfrm>
              <a:off x="4103462" y="2446973"/>
              <a:ext cx="1105399" cy="1543070"/>
            </a:xfrm>
            <a:custGeom>
              <a:avLst/>
              <a:gdLst/>
              <a:ahLst/>
              <a:cxnLst/>
              <a:rect l="l" t="t" r="r" b="b"/>
              <a:pathLst>
                <a:path w="1105399" h="1543070">
                  <a:moveTo>
                    <a:pt x="0" y="0"/>
                  </a:moveTo>
                  <a:lnTo>
                    <a:pt x="1105399" y="0"/>
                  </a:lnTo>
                  <a:lnTo>
                    <a:pt x="1105399" y="1543070"/>
                  </a:lnTo>
                  <a:lnTo>
                    <a:pt x="0" y="1543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4720"/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D377AEB-99D3-0FB4-4BCD-34434603E827}"/>
                </a:ext>
              </a:extLst>
            </p:cNvPr>
            <p:cNvSpPr/>
            <p:nvPr/>
          </p:nvSpPr>
          <p:spPr>
            <a:xfrm>
              <a:off x="6565578" y="3742672"/>
              <a:ext cx="1439070" cy="1425988"/>
            </a:xfrm>
            <a:custGeom>
              <a:avLst/>
              <a:gdLst/>
              <a:ahLst/>
              <a:cxnLst/>
              <a:rect l="l" t="t" r="r" b="b"/>
              <a:pathLst>
                <a:path w="1439070" h="1425988">
                  <a:moveTo>
                    <a:pt x="0" y="0"/>
                  </a:moveTo>
                  <a:lnTo>
                    <a:pt x="1439070" y="0"/>
                  </a:lnTo>
                  <a:lnTo>
                    <a:pt x="1439070" y="1425988"/>
                  </a:lnTo>
                  <a:lnTo>
                    <a:pt x="0" y="1425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AEFF8F9-0FD0-A1E8-5EAA-CB86DA2EFA0B}"/>
                </a:ext>
              </a:extLst>
            </p:cNvPr>
            <p:cNvSpPr/>
            <p:nvPr/>
          </p:nvSpPr>
          <p:spPr>
            <a:xfrm>
              <a:off x="1880470" y="1207123"/>
              <a:ext cx="1088922" cy="958251"/>
            </a:xfrm>
            <a:custGeom>
              <a:avLst/>
              <a:gdLst/>
              <a:ahLst/>
              <a:cxnLst/>
              <a:rect l="l" t="t" r="r" b="b"/>
              <a:pathLst>
                <a:path w="1088922" h="958251">
                  <a:moveTo>
                    <a:pt x="0" y="0"/>
                  </a:moveTo>
                  <a:lnTo>
                    <a:pt x="1088921" y="0"/>
                  </a:lnTo>
                  <a:lnTo>
                    <a:pt x="1088921" y="958251"/>
                  </a:lnTo>
                  <a:lnTo>
                    <a:pt x="0" y="95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3178AB0-C981-7E28-F3CB-87507D0597DE}"/>
                </a:ext>
              </a:extLst>
            </p:cNvPr>
            <p:cNvSpPr/>
            <p:nvPr/>
          </p:nvSpPr>
          <p:spPr>
            <a:xfrm>
              <a:off x="1631322" y="2088399"/>
              <a:ext cx="1587217" cy="617031"/>
            </a:xfrm>
            <a:custGeom>
              <a:avLst/>
              <a:gdLst/>
              <a:ahLst/>
              <a:cxnLst/>
              <a:rect l="l" t="t" r="r" b="b"/>
              <a:pathLst>
                <a:path w="1587217" h="617031">
                  <a:moveTo>
                    <a:pt x="0" y="0"/>
                  </a:moveTo>
                  <a:lnTo>
                    <a:pt x="1587217" y="0"/>
                  </a:lnTo>
                  <a:lnTo>
                    <a:pt x="1587217" y="617030"/>
                  </a:lnTo>
                  <a:lnTo>
                    <a:pt x="0" y="617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75FC1335-C8AA-DAD6-7716-7FD3E63C63DF}"/>
              </a:ext>
            </a:extLst>
          </p:cNvPr>
          <p:cNvSpPr/>
          <p:nvPr/>
        </p:nvSpPr>
        <p:spPr>
          <a:xfrm>
            <a:off x="4927756" y="-112243"/>
            <a:ext cx="2678745" cy="798043"/>
          </a:xfrm>
          <a:custGeom>
            <a:avLst/>
            <a:gdLst/>
            <a:ahLst/>
            <a:cxnLst/>
            <a:rect l="l" t="t" r="r" b="b"/>
            <a:pathLst>
              <a:path w="4018117" h="1197064">
                <a:moveTo>
                  <a:pt x="0" y="0"/>
                </a:moveTo>
                <a:lnTo>
                  <a:pt x="4018117" y="0"/>
                </a:lnTo>
                <a:lnTo>
                  <a:pt x="4018117" y="1197064"/>
                </a:lnTo>
                <a:lnTo>
                  <a:pt x="0" y="1197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B138D0A1-4AD4-28B7-E20C-0153A575074B}"/>
              </a:ext>
            </a:extLst>
          </p:cNvPr>
          <p:cNvSpPr/>
          <p:nvPr/>
        </p:nvSpPr>
        <p:spPr>
          <a:xfrm rot="2107971">
            <a:off x="-2009595" y="5114854"/>
            <a:ext cx="5728340" cy="1842616"/>
          </a:xfrm>
          <a:custGeom>
            <a:avLst/>
            <a:gdLst/>
            <a:ahLst/>
            <a:cxnLst/>
            <a:rect l="l" t="t" r="r" b="b"/>
            <a:pathLst>
              <a:path w="8592510" h="2763924">
                <a:moveTo>
                  <a:pt x="0" y="0"/>
                </a:moveTo>
                <a:lnTo>
                  <a:pt x="8592509" y="0"/>
                </a:lnTo>
                <a:lnTo>
                  <a:pt x="8592509" y="2763924"/>
                </a:lnTo>
                <a:lnTo>
                  <a:pt x="0" y="2763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7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4AF497AC-18AC-A3DC-6B1A-87977ABDFE24}"/>
              </a:ext>
            </a:extLst>
          </p:cNvPr>
          <p:cNvSpPr/>
          <p:nvPr/>
        </p:nvSpPr>
        <p:spPr>
          <a:xfrm rot="2700000" flipV="1">
            <a:off x="419953" y="603818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3" y="3908593"/>
                </a:lnTo>
                <a:lnTo>
                  <a:pt x="7909463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8">
            <a:extLst>
              <a:ext uri="{FF2B5EF4-FFF2-40B4-BE49-F238E27FC236}">
                <a16:creationId xmlns:a16="http://schemas.microsoft.com/office/drawing/2014/main" id="{076589E6-098A-6BC7-5083-8F29BD74EF5A}"/>
              </a:ext>
            </a:extLst>
          </p:cNvPr>
          <p:cNvGrpSpPr/>
          <p:nvPr/>
        </p:nvGrpSpPr>
        <p:grpSpPr>
          <a:xfrm>
            <a:off x="4777802" y="5839388"/>
            <a:ext cx="2636397" cy="732290"/>
            <a:chOff x="0" y="0"/>
            <a:chExt cx="5272793" cy="1464581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6725A03-E6B3-3230-312B-42F32CD0BD7B}"/>
                </a:ext>
              </a:extLst>
            </p:cNvPr>
            <p:cNvSpPr/>
            <p:nvPr/>
          </p:nvSpPr>
          <p:spPr>
            <a:xfrm>
              <a:off x="0" y="149164"/>
              <a:ext cx="2758304" cy="1232984"/>
            </a:xfrm>
            <a:custGeom>
              <a:avLst/>
              <a:gdLst/>
              <a:ahLst/>
              <a:cxnLst/>
              <a:rect l="l" t="t" r="r" b="b"/>
              <a:pathLst>
                <a:path w="2758304" h="1232984">
                  <a:moveTo>
                    <a:pt x="0" y="0"/>
                  </a:moveTo>
                  <a:lnTo>
                    <a:pt x="2758304" y="0"/>
                  </a:lnTo>
                  <a:lnTo>
                    <a:pt x="2758304" y="1232984"/>
                  </a:lnTo>
                  <a:lnTo>
                    <a:pt x="0" y="1232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BF10B2A-C18F-07E8-5346-35175F18199C}"/>
                </a:ext>
              </a:extLst>
            </p:cNvPr>
            <p:cNvSpPr/>
            <p:nvPr/>
          </p:nvSpPr>
          <p:spPr>
            <a:xfrm>
              <a:off x="2822626" y="0"/>
              <a:ext cx="2450166" cy="1464581"/>
            </a:xfrm>
            <a:custGeom>
              <a:avLst/>
              <a:gdLst/>
              <a:ahLst/>
              <a:cxnLst/>
              <a:rect l="l" t="t" r="r" b="b"/>
              <a:pathLst>
                <a:path w="2450166" h="1464581">
                  <a:moveTo>
                    <a:pt x="0" y="0"/>
                  </a:moveTo>
                  <a:lnTo>
                    <a:pt x="2450167" y="0"/>
                  </a:lnTo>
                  <a:lnTo>
                    <a:pt x="2450167" y="1464581"/>
                  </a:lnTo>
                  <a:lnTo>
                    <a:pt x="0" y="1464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1">
            <a:extLst>
              <a:ext uri="{FF2B5EF4-FFF2-40B4-BE49-F238E27FC236}">
                <a16:creationId xmlns:a16="http://schemas.microsoft.com/office/drawing/2014/main" id="{9270CF74-1ADE-DA5B-50ED-97998DFAEEA0}"/>
              </a:ext>
            </a:extLst>
          </p:cNvPr>
          <p:cNvSpPr txBox="1"/>
          <p:nvPr/>
        </p:nvSpPr>
        <p:spPr>
          <a:xfrm>
            <a:off x="5360423" y="5486132"/>
            <a:ext cx="1284925" cy="49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33" b="0" i="1" u="none" strike="noStrike" kern="1200" cap="none" spc="0" normalizeH="0" baseline="0" noProof="0" dirty="0">
                <a:ln>
                  <a:noFill/>
                </a:ln>
                <a:solidFill>
                  <a:srgbClr val="16478E"/>
                </a:solidFill>
                <a:effectLst/>
                <a:uLnTx/>
                <a:uFillTx/>
                <a:latin typeface="Myriad Italics"/>
                <a:ea typeface="Myriad Italics"/>
                <a:cs typeface="Myriad Italics"/>
                <a:sym typeface="Myriad Italics"/>
              </a:rPr>
              <a:t>Brought to you by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EF116580-EF39-C9D7-015A-6094B7B4553C}"/>
              </a:ext>
            </a:extLst>
          </p:cNvPr>
          <p:cNvSpPr txBox="1"/>
          <p:nvPr/>
        </p:nvSpPr>
        <p:spPr>
          <a:xfrm>
            <a:off x="1466593" y="626279"/>
            <a:ext cx="9123651" cy="538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243" normalizeH="0" baseline="0" noProof="0" dirty="0">
                <a:ln>
                  <a:noFill/>
                </a:ln>
                <a:solidFill>
                  <a:srgbClr val="0371B6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GEROSCIENCE EDUCATION &amp; TRAINING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9DCB0B-31B8-8886-3289-17221479AC1B}"/>
              </a:ext>
            </a:extLst>
          </p:cNvPr>
          <p:cNvSpPr txBox="1"/>
          <p:nvPr/>
        </p:nvSpPr>
        <p:spPr>
          <a:xfrm>
            <a:off x="1439840" y="2421949"/>
            <a:ext cx="63199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The Geroscience Education and Training Network and the GET 2 Network Collaborative (GET Network + GSA) are supported by the National Institute on Aging of the National Institutes of Health under Awards Number R25AG073119 (NIA GCG) and R25AG091038 (NIA DAB).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The content is solely the responsibility of the authors and does not necessarily represent the official views of the National Institutes of Health. </a:t>
            </a:r>
          </a:p>
        </p:txBody>
      </p:sp>
    </p:spTree>
    <p:extLst>
      <p:ext uri="{BB962C8B-B14F-4D97-AF65-F5344CB8AC3E}">
        <p14:creationId xmlns:p14="http://schemas.microsoft.com/office/powerpoint/2010/main" val="2626999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Core energy metabolism and signaling</a:t>
            </a:r>
            <a:endParaRPr dirty="0"/>
          </a:p>
        </p:txBody>
      </p:sp>
      <p:sp>
        <p:nvSpPr>
          <p:cNvPr id="130" name="Google Shape;130;p2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Tahoma"/>
                <a:ea typeface="Tahoma"/>
                <a:cs typeface="Tahoma"/>
                <a:sym typeface="Tahoma"/>
              </a:rPr>
              <a:t>How carbohydrates and lipids are mobilized and used at the systemic and cellular levels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3"/>
    </mc:Choice>
    <mc:Fallback xmlns="">
      <p:transition spd="slow" advTm="1123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 txBox="1"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ahoma"/>
              <a:buNone/>
            </a:pPr>
            <a:r>
              <a:rPr lang="en-US" sz="5200" dirty="0">
                <a:latin typeface="Tahoma"/>
                <a:ea typeface="Tahoma"/>
                <a:cs typeface="Tahoma"/>
                <a:sym typeface="Tahoma"/>
              </a:rPr>
              <a:t>Learning Objectives</a:t>
            </a:r>
            <a:endParaRPr dirty="0"/>
          </a:p>
        </p:txBody>
      </p:sp>
      <p:sp>
        <p:nvSpPr>
          <p:cNvPr id="136" name="Google Shape;136;p3"/>
          <p:cNvSpPr txBox="1">
            <a:spLocks noGrp="1"/>
          </p:cNvSpPr>
          <p:nvPr>
            <p:ph type="body" idx="1"/>
          </p:nvPr>
        </p:nvSpPr>
        <p:spPr>
          <a:xfrm>
            <a:off x="3937518" y="3355848"/>
            <a:ext cx="7419330" cy="282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Understand storage and mobilization of glucose and fat (lipids)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Learn cellular pathways to take up and harvest energy from these molecules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Become familiar with two key intracellular </a:t>
            </a:r>
            <a:br>
              <a:rPr lang="en-US" sz="2400" dirty="0"/>
            </a:br>
            <a:r>
              <a:rPr lang="en-US" sz="2400" dirty="0"/>
              <a:t>energy sensors, mTORC1 and AMPK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33"/>
    </mc:Choice>
    <mc:Fallback xmlns="">
      <p:transition spd="slow" advTm="1703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10000"/>
              </a:lnSpc>
              <a:buSzPts val="2400"/>
            </a:pPr>
            <a:r>
              <a:rPr lang="en-US" sz="3300" dirty="0"/>
              <a:t>Understand storage and mobilization of glucose and fat (lipids)</a:t>
            </a:r>
          </a:p>
        </p:txBody>
      </p:sp>
      <p:sp>
        <p:nvSpPr>
          <p:cNvPr id="156" name="Google Shape;156;p6"/>
          <p:cNvSpPr txBox="1"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Objective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66"/>
    </mc:Choice>
    <mc:Fallback xmlns="">
      <p:transition spd="slow" advTm="766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07D91E4C-7783-2AD2-4593-3156FDB2C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0A5517FB-AF10-145E-8FE9-351027FF54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24063" y="549275"/>
            <a:ext cx="10167937" cy="11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Macronutrients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87AB1-D855-02EA-4EB4-B673F6C43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54" y="446664"/>
            <a:ext cx="10167937" cy="55461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A819CB-E69E-6363-7BA9-1B4F555B6887}"/>
              </a:ext>
            </a:extLst>
          </p:cNvPr>
          <p:cNvSpPr/>
          <p:nvPr/>
        </p:nvSpPr>
        <p:spPr>
          <a:xfrm>
            <a:off x="7246847" y="1081548"/>
            <a:ext cx="2703398" cy="4631178"/>
          </a:xfrm>
          <a:prstGeom prst="rect">
            <a:avLst/>
          </a:prstGeom>
          <a:solidFill>
            <a:schemeClr val="accent1">
              <a:lumMod val="40000"/>
              <a:lumOff val="60000"/>
              <a:alpha val="91095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1D6A3E-15F6-81AD-A05E-76703012AA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450" t="30608" r="46423" b="67680"/>
          <a:stretch>
            <a:fillRect/>
          </a:stretch>
        </p:blipFill>
        <p:spPr>
          <a:xfrm>
            <a:off x="5075497" y="1695690"/>
            <a:ext cx="1464197" cy="10417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B7C4D7-70B4-649E-1CEC-77ADDA02090E}"/>
              </a:ext>
            </a:extLst>
          </p:cNvPr>
          <p:cNvSpPr/>
          <p:nvPr/>
        </p:nvSpPr>
        <p:spPr>
          <a:xfrm>
            <a:off x="5364865" y="1568370"/>
            <a:ext cx="121535" cy="121533"/>
          </a:xfrm>
          <a:prstGeom prst="rect">
            <a:avLst/>
          </a:prstGeom>
          <a:solidFill>
            <a:srgbClr val="FFFDF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656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435"/>
    </mc:Choice>
    <mc:Fallback xmlns="">
      <p:transition spd="slow" advTm="584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3F6A2F46-E9E0-ACF4-FAA2-E20FF8AA7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A7977B23-62A5-71B1-D214-76B9F9FD5A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Glucose is the main sugar in blood</a:t>
            </a:r>
            <a:endParaRPr dirty="0"/>
          </a:p>
        </p:txBody>
      </p:sp>
      <p:pic>
        <p:nvPicPr>
          <p:cNvPr id="2" name="Picture 1" descr="Blood sugar level chart for diabetes management">
            <a:extLst>
              <a:ext uri="{FF2B5EF4-FFF2-40B4-BE49-F238E27FC236}">
                <a16:creationId xmlns:a16="http://schemas.microsoft.com/office/drawing/2014/main" id="{C711C27F-B3AF-9189-6E01-75E488A34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597" y="2140362"/>
            <a:ext cx="6399241" cy="36941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A8FA58-5745-072E-D978-28FE7C4A716D}"/>
              </a:ext>
            </a:extLst>
          </p:cNvPr>
          <p:cNvSpPr txBox="1"/>
          <p:nvPr/>
        </p:nvSpPr>
        <p:spPr>
          <a:xfrm>
            <a:off x="1538081" y="5003623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Glucose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E42B02-F499-F36F-FB49-B16A82FE465F}"/>
              </a:ext>
            </a:extLst>
          </p:cNvPr>
          <p:cNvSpPr txBox="1"/>
          <p:nvPr/>
        </p:nvSpPr>
        <p:spPr>
          <a:xfrm>
            <a:off x="1373132" y="6544275"/>
            <a:ext cx="2472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Image: </a:t>
            </a:r>
            <a:r>
              <a:rPr lang="en-U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www.metropolisindia.com</a:t>
            </a:r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C66F0E-ED04-A0C4-E411-366DE568F426}"/>
              </a:ext>
            </a:extLst>
          </p:cNvPr>
          <p:cNvSpPr txBox="1"/>
          <p:nvPr/>
        </p:nvSpPr>
        <p:spPr>
          <a:xfrm>
            <a:off x="8842600" y="2116017"/>
            <a:ext cx="1290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(mg/dL)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A69892-A3BC-2AA4-CB6B-E36F36D6D1E3}"/>
              </a:ext>
            </a:extLst>
          </p:cNvPr>
          <p:cNvSpPr txBox="1"/>
          <p:nvPr/>
        </p:nvSpPr>
        <p:spPr>
          <a:xfrm>
            <a:off x="4253482" y="2118628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C500BC-8504-AE99-A9CC-CAE704BB0220}"/>
              </a:ext>
            </a:extLst>
          </p:cNvPr>
          <p:cNvGrpSpPr/>
          <p:nvPr/>
        </p:nvGrpSpPr>
        <p:grpSpPr>
          <a:xfrm>
            <a:off x="210669" y="2555947"/>
            <a:ext cx="4123847" cy="2348524"/>
            <a:chOff x="446643" y="2880414"/>
            <a:chExt cx="4123847" cy="23485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2906C05-CA02-64F5-E1CF-E50BAC46A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643" y="2880414"/>
              <a:ext cx="4123847" cy="224937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689F163-19EB-5944-B34F-20B0A224E48D}"/>
                </a:ext>
              </a:extLst>
            </p:cNvPr>
            <p:cNvSpPr/>
            <p:nvPr/>
          </p:nvSpPr>
          <p:spPr>
            <a:xfrm>
              <a:off x="2607291" y="3175904"/>
              <a:ext cx="234584" cy="209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2B63DB-E24D-E564-649F-5E8387C150E6}"/>
                </a:ext>
              </a:extLst>
            </p:cNvPr>
            <p:cNvSpPr/>
            <p:nvPr/>
          </p:nvSpPr>
          <p:spPr>
            <a:xfrm>
              <a:off x="3197954" y="4815480"/>
              <a:ext cx="234584" cy="3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CE4E2FA-C55E-7122-BF0D-174BFA2D5CC1}"/>
                </a:ext>
              </a:extLst>
            </p:cNvPr>
            <p:cNvSpPr/>
            <p:nvPr/>
          </p:nvSpPr>
          <p:spPr>
            <a:xfrm>
              <a:off x="2449173" y="4927148"/>
              <a:ext cx="234584" cy="3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EF5A6D-2E52-E1DB-4FB8-DA53D42E89F2}"/>
                </a:ext>
              </a:extLst>
            </p:cNvPr>
            <p:cNvSpPr/>
            <p:nvPr/>
          </p:nvSpPr>
          <p:spPr>
            <a:xfrm>
              <a:off x="2095172" y="4565258"/>
              <a:ext cx="234584" cy="511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94D90BD-664B-9095-7BE0-0AB5947B9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6746" t="53536" r="19645" b="35591"/>
            <a:stretch>
              <a:fillRect/>
            </a:stretch>
          </p:blipFill>
          <p:spPr>
            <a:xfrm>
              <a:off x="2153022" y="4560300"/>
              <a:ext cx="148854" cy="2445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18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66"/>
    </mc:Choice>
    <mc:Fallback xmlns="">
      <p:transition spd="slow" advTm="5886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95004E9D-71C3-3367-F338-343E5B45C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0D1C3D1B-623F-72AB-B2D1-9CB85258FB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Glucose comes from food and the liver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A1375B-4153-18C5-EBBF-7327C6B45FE8}"/>
              </a:ext>
            </a:extLst>
          </p:cNvPr>
          <p:cNvSpPr txBox="1"/>
          <p:nvPr/>
        </p:nvSpPr>
        <p:spPr>
          <a:xfrm>
            <a:off x="5199174" y="4718304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Glucose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A810DD-654B-976E-6E7A-B442718A70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36" t="6139" r="17454" b="6951"/>
          <a:stretch>
            <a:fillRect/>
          </a:stretch>
        </p:blipFill>
        <p:spPr>
          <a:xfrm>
            <a:off x="814400" y="2169226"/>
            <a:ext cx="2204581" cy="1536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ED66A0-EF1A-4586-0761-715E4D9F14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813" t="4280" r="18463" b="5605"/>
          <a:stretch>
            <a:fillRect/>
          </a:stretch>
        </p:blipFill>
        <p:spPr>
          <a:xfrm>
            <a:off x="759920" y="4172558"/>
            <a:ext cx="2204581" cy="1755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8BBC68-5947-D2D3-806A-6D06EE5520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793" r="23412"/>
          <a:stretch>
            <a:fillRect/>
          </a:stretch>
        </p:blipFill>
        <p:spPr>
          <a:xfrm>
            <a:off x="8729241" y="2270693"/>
            <a:ext cx="2648359" cy="2636320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F3284BA4-53E3-CC00-FB42-D477121BDA03}"/>
              </a:ext>
            </a:extLst>
          </p:cNvPr>
          <p:cNvSpPr/>
          <p:nvPr/>
        </p:nvSpPr>
        <p:spPr>
          <a:xfrm>
            <a:off x="7442856" y="3360893"/>
            <a:ext cx="1052186" cy="654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755DA0C8-06D7-3267-AC19-88C41D82E3B2}"/>
              </a:ext>
            </a:extLst>
          </p:cNvPr>
          <p:cNvSpPr/>
          <p:nvPr/>
        </p:nvSpPr>
        <p:spPr>
          <a:xfrm rot="1594131">
            <a:off x="3516155" y="2950149"/>
            <a:ext cx="786137" cy="4243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5D7749D2-FE0C-40DB-7540-6FAA776C60CC}"/>
              </a:ext>
            </a:extLst>
          </p:cNvPr>
          <p:cNvSpPr/>
          <p:nvPr/>
        </p:nvSpPr>
        <p:spPr>
          <a:xfrm rot="20261490">
            <a:off x="3377901" y="4460206"/>
            <a:ext cx="786137" cy="4243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1C1016-37CD-A59A-82FB-D7252F7CE2E4}"/>
              </a:ext>
            </a:extLst>
          </p:cNvPr>
          <p:cNvGrpSpPr/>
          <p:nvPr/>
        </p:nvGrpSpPr>
        <p:grpSpPr>
          <a:xfrm>
            <a:off x="4301129" y="2916782"/>
            <a:ext cx="2968732" cy="1755607"/>
            <a:chOff x="446643" y="2880414"/>
            <a:chExt cx="4123847" cy="234852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903BC8B-96FA-C412-DC63-C695BF892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6643" y="2880414"/>
              <a:ext cx="4123847" cy="224937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7BB836-7C3A-B0C9-0A2F-4C0C9603F8C6}"/>
                </a:ext>
              </a:extLst>
            </p:cNvPr>
            <p:cNvSpPr/>
            <p:nvPr/>
          </p:nvSpPr>
          <p:spPr>
            <a:xfrm>
              <a:off x="2607291" y="3175904"/>
              <a:ext cx="234584" cy="209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28887B8-1782-1EA1-56A2-17DBF6A91BD0}"/>
                </a:ext>
              </a:extLst>
            </p:cNvPr>
            <p:cNvSpPr/>
            <p:nvPr/>
          </p:nvSpPr>
          <p:spPr>
            <a:xfrm>
              <a:off x="3197954" y="4815480"/>
              <a:ext cx="234584" cy="3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67D0EFF-BB4D-D216-6225-AF88FA3976BD}"/>
                </a:ext>
              </a:extLst>
            </p:cNvPr>
            <p:cNvSpPr/>
            <p:nvPr/>
          </p:nvSpPr>
          <p:spPr>
            <a:xfrm>
              <a:off x="2449173" y="4927148"/>
              <a:ext cx="234584" cy="3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BBB9DE2-6C83-331C-D191-424D1802356E}"/>
                </a:ext>
              </a:extLst>
            </p:cNvPr>
            <p:cNvSpPr/>
            <p:nvPr/>
          </p:nvSpPr>
          <p:spPr>
            <a:xfrm>
              <a:off x="2095172" y="4565258"/>
              <a:ext cx="234584" cy="511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3362AF7-00BD-A857-F5AB-B4A7D46BB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76746" t="53536" r="19645" b="35591"/>
            <a:stretch>
              <a:fillRect/>
            </a:stretch>
          </p:blipFill>
          <p:spPr>
            <a:xfrm>
              <a:off x="2153022" y="4560300"/>
              <a:ext cx="148854" cy="2445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501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00"/>
    </mc:Choice>
    <mc:Fallback xmlns="">
      <p:transition spd="slow" advTm="3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558E46D7-2BD2-2853-24E4-227E80E02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5ED9E792-12A0-06CC-91F8-255D7ADB19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Insulin and glucagon from the pancreas regulate glucose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9EB0A9-C36D-DA6B-CD6E-0A352BA8B1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86" t="17399" r="26475" b="14683"/>
          <a:stretch>
            <a:fillRect/>
          </a:stretch>
        </p:blipFill>
        <p:spPr>
          <a:xfrm>
            <a:off x="3304823" y="3429000"/>
            <a:ext cx="2472064" cy="18867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BEE95E-8072-9608-731B-2EA96DEE4F9E}"/>
              </a:ext>
            </a:extLst>
          </p:cNvPr>
          <p:cNvSpPr txBox="1"/>
          <p:nvPr/>
        </p:nvSpPr>
        <p:spPr>
          <a:xfrm>
            <a:off x="463732" y="2904705"/>
            <a:ext cx="1967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glucose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D5A497-BD9D-DBFB-2BFA-B22E3434E28F}"/>
              </a:ext>
            </a:extLst>
          </p:cNvPr>
          <p:cNvSpPr txBox="1"/>
          <p:nvPr/>
        </p:nvSpPr>
        <p:spPr>
          <a:xfrm>
            <a:off x="513836" y="5215523"/>
            <a:ext cx="189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Low glucose</a:t>
            </a:r>
          </a:p>
        </p:txBody>
      </p:sp>
      <p:sp>
        <p:nvSpPr>
          <p:cNvPr id="8" name="Curved Up Arrow 7">
            <a:extLst>
              <a:ext uri="{FF2B5EF4-FFF2-40B4-BE49-F238E27FC236}">
                <a16:creationId xmlns:a16="http://schemas.microsoft.com/office/drawing/2014/main" id="{A0598DDC-A2EA-CDB6-56CE-ACB666EA14D0}"/>
              </a:ext>
            </a:extLst>
          </p:cNvPr>
          <p:cNvSpPr/>
          <p:nvPr/>
        </p:nvSpPr>
        <p:spPr>
          <a:xfrm>
            <a:off x="2574951" y="3429000"/>
            <a:ext cx="4164320" cy="804797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rved Up Arrow 9">
            <a:extLst>
              <a:ext uri="{FF2B5EF4-FFF2-40B4-BE49-F238E27FC236}">
                <a16:creationId xmlns:a16="http://schemas.microsoft.com/office/drawing/2014/main" id="{EB202AC0-E21E-F1AD-05CC-40FFFDA55FE7}"/>
              </a:ext>
            </a:extLst>
          </p:cNvPr>
          <p:cNvSpPr/>
          <p:nvPr/>
        </p:nvSpPr>
        <p:spPr>
          <a:xfrm flipV="1">
            <a:off x="2574951" y="4510934"/>
            <a:ext cx="4164320" cy="804797"/>
          </a:xfrm>
          <a:prstGeom prst="curvedUp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8BF887-AFE7-668C-6D03-614D4CD04E3B}"/>
              </a:ext>
            </a:extLst>
          </p:cNvPr>
          <p:cNvSpPr txBox="1"/>
          <p:nvPr/>
        </p:nvSpPr>
        <p:spPr>
          <a:xfrm>
            <a:off x="7873201" y="2242985"/>
            <a:ext cx="3171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Insulin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Increases tissue uptake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Decreases liver production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E9E064E-93E6-0EE9-3BE2-75D7DD1704D5}"/>
              </a:ext>
            </a:extLst>
          </p:cNvPr>
          <p:cNvSpPr/>
          <p:nvPr/>
        </p:nvSpPr>
        <p:spPr>
          <a:xfrm>
            <a:off x="7090000" y="2743200"/>
            <a:ext cx="400833" cy="3869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704D93B-07FC-6439-AA14-A049B1CF110E}"/>
              </a:ext>
            </a:extLst>
          </p:cNvPr>
          <p:cNvSpPr/>
          <p:nvPr/>
        </p:nvSpPr>
        <p:spPr>
          <a:xfrm>
            <a:off x="7064948" y="5097192"/>
            <a:ext cx="400833" cy="386973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56AE6D-7F65-1AB7-2FE9-A48B5532118B}"/>
              </a:ext>
            </a:extLst>
          </p:cNvPr>
          <p:cNvSpPr txBox="1"/>
          <p:nvPr/>
        </p:nvSpPr>
        <p:spPr>
          <a:xfrm>
            <a:off x="7867105" y="4726956"/>
            <a:ext cx="3171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Glucagon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Increases liver production</a:t>
            </a:r>
          </a:p>
        </p:txBody>
      </p:sp>
    </p:spTree>
    <p:extLst>
      <p:ext uri="{BB962C8B-B14F-4D97-AF65-F5344CB8AC3E}">
        <p14:creationId xmlns:p14="http://schemas.microsoft.com/office/powerpoint/2010/main" val="230809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00"/>
    </mc:Choice>
    <mc:Fallback xmlns="">
      <p:transition spd="slow" advTm="558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CF398CD6-A485-340C-D740-9552713B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78A2D9F9-DBBB-E756-0393-08CB5A6169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Insulin maintains glucose levels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F6A6B5-7D8E-A517-1FF5-E331C75A0423}"/>
              </a:ext>
            </a:extLst>
          </p:cNvPr>
          <p:cNvSpPr txBox="1"/>
          <p:nvPr/>
        </p:nvSpPr>
        <p:spPr>
          <a:xfrm>
            <a:off x="5601014" y="5589919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Glucose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0763E6-ECB9-0B2D-AB47-0AB1886271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536" t="6139" r="17454" b="6951"/>
          <a:stretch>
            <a:fillRect/>
          </a:stretch>
        </p:blipFill>
        <p:spPr>
          <a:xfrm>
            <a:off x="1049371" y="2542676"/>
            <a:ext cx="2204581" cy="1536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77079D-03AA-0A1B-6113-BED3D2E559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813" t="4280" r="18463" b="5605"/>
          <a:stretch>
            <a:fillRect/>
          </a:stretch>
        </p:blipFill>
        <p:spPr>
          <a:xfrm>
            <a:off x="1049371" y="4377570"/>
            <a:ext cx="2204581" cy="1755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C08A7C-8F33-D8A2-645C-7586C212BA8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793" r="23412"/>
          <a:stretch>
            <a:fillRect/>
          </a:stretch>
        </p:blipFill>
        <p:spPr>
          <a:xfrm>
            <a:off x="8818019" y="3108984"/>
            <a:ext cx="2648359" cy="2636320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7EB26D84-F005-BC18-352B-E0AF011F157B}"/>
              </a:ext>
            </a:extLst>
          </p:cNvPr>
          <p:cNvSpPr/>
          <p:nvPr/>
        </p:nvSpPr>
        <p:spPr>
          <a:xfrm>
            <a:off x="7765833" y="3871706"/>
            <a:ext cx="1052186" cy="654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0461899-4057-1752-B9DB-82E9EC34F9D0}"/>
              </a:ext>
            </a:extLst>
          </p:cNvPr>
          <p:cNvSpPr/>
          <p:nvPr/>
        </p:nvSpPr>
        <p:spPr>
          <a:xfrm rot="1594131">
            <a:off x="3737482" y="3464418"/>
            <a:ext cx="786137" cy="4243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68B2395-BF41-9DBA-8B9B-F5F4BC5E8011}"/>
              </a:ext>
            </a:extLst>
          </p:cNvPr>
          <p:cNvSpPr/>
          <p:nvPr/>
        </p:nvSpPr>
        <p:spPr>
          <a:xfrm rot="20261490">
            <a:off x="3739754" y="4907587"/>
            <a:ext cx="786137" cy="4243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BC8F334F-2B63-5E30-95A4-2B7DC81EF0E6}"/>
              </a:ext>
            </a:extLst>
          </p:cNvPr>
          <p:cNvSpPr/>
          <p:nvPr/>
        </p:nvSpPr>
        <p:spPr>
          <a:xfrm rot="16200000">
            <a:off x="5136083" y="5496304"/>
            <a:ext cx="440530" cy="4740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3917BA53-3C0F-7ABD-B1D6-44E4EE6945E2}"/>
              </a:ext>
            </a:extLst>
          </p:cNvPr>
          <p:cNvSpPr/>
          <p:nvPr/>
        </p:nvSpPr>
        <p:spPr>
          <a:xfrm rot="16200000">
            <a:off x="5556912" y="2076932"/>
            <a:ext cx="440530" cy="4740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168A5A-EE4F-6660-3327-AAD0D5AE8E3D}"/>
              </a:ext>
            </a:extLst>
          </p:cNvPr>
          <p:cNvSpPr txBox="1"/>
          <p:nvPr/>
        </p:nvSpPr>
        <p:spPr>
          <a:xfrm>
            <a:off x="6015626" y="2128775"/>
            <a:ext cx="109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Insulin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4C7BCAE-EB7D-43BB-C4A4-58F4648F6222}"/>
              </a:ext>
            </a:extLst>
          </p:cNvPr>
          <p:cNvCxnSpPr/>
          <p:nvPr/>
        </p:nvCxnSpPr>
        <p:spPr>
          <a:xfrm flipH="1">
            <a:off x="4577015" y="2534214"/>
            <a:ext cx="801367" cy="6797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27B1D37-1BB8-FA33-7D2A-A36DCF3CF125}"/>
              </a:ext>
            </a:extLst>
          </p:cNvPr>
          <p:cNvCxnSpPr>
            <a:cxnSpLocks/>
          </p:cNvCxnSpPr>
          <p:nvPr/>
        </p:nvCxnSpPr>
        <p:spPr>
          <a:xfrm>
            <a:off x="4307920" y="3108984"/>
            <a:ext cx="472194" cy="1928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D356CE-6F07-4E2A-0446-A7B3B825B357}"/>
              </a:ext>
            </a:extLst>
          </p:cNvPr>
          <p:cNvCxnSpPr>
            <a:cxnSpLocks/>
          </p:cNvCxnSpPr>
          <p:nvPr/>
        </p:nvCxnSpPr>
        <p:spPr>
          <a:xfrm>
            <a:off x="7054191" y="2625532"/>
            <a:ext cx="852966" cy="1051070"/>
          </a:xfrm>
          <a:prstGeom prst="line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47F8590D-1665-F080-3794-FD4DF7E9AD75}"/>
              </a:ext>
            </a:extLst>
          </p:cNvPr>
          <p:cNvGrpSpPr/>
          <p:nvPr/>
        </p:nvGrpSpPr>
        <p:grpSpPr>
          <a:xfrm>
            <a:off x="4616530" y="3676602"/>
            <a:ext cx="2968732" cy="1755607"/>
            <a:chOff x="446643" y="2880414"/>
            <a:chExt cx="4123847" cy="23485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739BFF1-3726-2A26-CDCC-2F0DED8C2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6643" y="2880414"/>
              <a:ext cx="4123847" cy="224937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2EECB5F-1F04-28F2-6719-9A9BEBF28567}"/>
                </a:ext>
              </a:extLst>
            </p:cNvPr>
            <p:cNvSpPr/>
            <p:nvPr/>
          </p:nvSpPr>
          <p:spPr>
            <a:xfrm>
              <a:off x="2607291" y="3175904"/>
              <a:ext cx="234584" cy="209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4E3A13-6165-DA12-D144-24570E02ED71}"/>
                </a:ext>
              </a:extLst>
            </p:cNvPr>
            <p:cNvSpPr/>
            <p:nvPr/>
          </p:nvSpPr>
          <p:spPr>
            <a:xfrm>
              <a:off x="3197954" y="4815480"/>
              <a:ext cx="234584" cy="3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A8B5378-3E3D-6FD2-C469-654E631629B1}"/>
                </a:ext>
              </a:extLst>
            </p:cNvPr>
            <p:cNvSpPr/>
            <p:nvPr/>
          </p:nvSpPr>
          <p:spPr>
            <a:xfrm>
              <a:off x="2449173" y="4927148"/>
              <a:ext cx="234584" cy="3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99110C5-1685-0465-0551-1CF4E11BB138}"/>
                </a:ext>
              </a:extLst>
            </p:cNvPr>
            <p:cNvSpPr/>
            <p:nvPr/>
          </p:nvSpPr>
          <p:spPr>
            <a:xfrm>
              <a:off x="2095172" y="4565258"/>
              <a:ext cx="234584" cy="511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B44E427-FF4E-8005-F810-AA1785521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76746" t="53536" r="19645" b="35591"/>
            <a:stretch>
              <a:fillRect/>
            </a:stretch>
          </p:blipFill>
          <p:spPr>
            <a:xfrm>
              <a:off x="2153022" y="4560300"/>
              <a:ext cx="148854" cy="244548"/>
            </a:xfrm>
            <a:prstGeom prst="rect">
              <a:avLst/>
            </a:prstGeom>
          </p:spPr>
        </p:pic>
      </p:grpSp>
      <p:sp>
        <p:nvSpPr>
          <p:cNvPr id="2" name="Right Arrow 1">
            <a:extLst>
              <a:ext uri="{FF2B5EF4-FFF2-40B4-BE49-F238E27FC236}">
                <a16:creationId xmlns:a16="http://schemas.microsoft.com/office/drawing/2014/main" id="{2556EF95-4CFE-A17E-54E9-A61E3C6C9B2D}"/>
              </a:ext>
            </a:extLst>
          </p:cNvPr>
          <p:cNvSpPr/>
          <p:nvPr/>
        </p:nvSpPr>
        <p:spPr>
          <a:xfrm rot="20261490">
            <a:off x="3654233" y="4663171"/>
            <a:ext cx="1069329" cy="91817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857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3"/>
    </mc:Choice>
    <mc:Fallback xmlns="">
      <p:transition spd="slow" advTm="32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6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6D7FDBB8-C8E0-1044-2445-CC9F7131B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C716D1CE-2326-DA5E-86AC-B23184A4B0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Insulin maintains glucose levels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9B62B7-F6AF-5BD4-2DE9-16D18EFED2E9}"/>
              </a:ext>
            </a:extLst>
          </p:cNvPr>
          <p:cNvSpPr txBox="1"/>
          <p:nvPr/>
        </p:nvSpPr>
        <p:spPr>
          <a:xfrm>
            <a:off x="5300094" y="5680828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Glucose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7C9C32-D463-2ED1-832B-77143C83C3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536" t="6139" r="17454" b="6951"/>
          <a:stretch>
            <a:fillRect/>
          </a:stretch>
        </p:blipFill>
        <p:spPr>
          <a:xfrm>
            <a:off x="695409" y="2660660"/>
            <a:ext cx="2204581" cy="1536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218AFD-8D4D-A5DF-1EAA-9799D8FAD1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813" t="4280" r="18463" b="5605"/>
          <a:stretch>
            <a:fillRect/>
          </a:stretch>
        </p:blipFill>
        <p:spPr>
          <a:xfrm>
            <a:off x="695409" y="4495554"/>
            <a:ext cx="2204581" cy="1755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236E3B-7B9F-3E3C-3D90-F3D8DDA19A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793" r="23412"/>
          <a:stretch>
            <a:fillRect/>
          </a:stretch>
        </p:blipFill>
        <p:spPr>
          <a:xfrm>
            <a:off x="8848232" y="3226968"/>
            <a:ext cx="2648359" cy="2636320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11216226-31AA-BC6D-82C5-27E9FB488820}"/>
              </a:ext>
            </a:extLst>
          </p:cNvPr>
          <p:cNvSpPr/>
          <p:nvPr/>
        </p:nvSpPr>
        <p:spPr>
          <a:xfrm>
            <a:off x="7438314" y="4177274"/>
            <a:ext cx="1052186" cy="9399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E26FC1D-B2AB-C5C6-8BA2-2D6F1C26931B}"/>
              </a:ext>
            </a:extLst>
          </p:cNvPr>
          <p:cNvSpPr/>
          <p:nvPr/>
        </p:nvSpPr>
        <p:spPr>
          <a:xfrm rot="1594131">
            <a:off x="3361952" y="3750458"/>
            <a:ext cx="569219" cy="1232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1F7C2149-023F-90F7-1464-0163381B0685}"/>
              </a:ext>
            </a:extLst>
          </p:cNvPr>
          <p:cNvSpPr/>
          <p:nvPr/>
        </p:nvSpPr>
        <p:spPr>
          <a:xfrm rot="20261490">
            <a:off x="3385792" y="5025571"/>
            <a:ext cx="786137" cy="4243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8BE0C763-5CF1-75D3-2608-C2376068F2C4}"/>
              </a:ext>
            </a:extLst>
          </p:cNvPr>
          <p:cNvSpPr/>
          <p:nvPr/>
        </p:nvSpPr>
        <p:spPr>
          <a:xfrm rot="16200000">
            <a:off x="4782121" y="5614288"/>
            <a:ext cx="440530" cy="4740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BC744183-C23F-018F-ABB5-C2DB9D488DEB}"/>
              </a:ext>
            </a:extLst>
          </p:cNvPr>
          <p:cNvSpPr/>
          <p:nvPr/>
        </p:nvSpPr>
        <p:spPr>
          <a:xfrm rot="16200000">
            <a:off x="5202950" y="2194916"/>
            <a:ext cx="440530" cy="4740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FC7949-57BA-4A98-4C4E-AA342C0411D1}"/>
              </a:ext>
            </a:extLst>
          </p:cNvPr>
          <p:cNvSpPr txBox="1"/>
          <p:nvPr/>
        </p:nvSpPr>
        <p:spPr>
          <a:xfrm>
            <a:off x="5661664" y="2246759"/>
            <a:ext cx="1093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Insulin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EA03ED-1131-DF1C-84A2-42613E0F6192}"/>
              </a:ext>
            </a:extLst>
          </p:cNvPr>
          <p:cNvCxnSpPr/>
          <p:nvPr/>
        </p:nvCxnSpPr>
        <p:spPr>
          <a:xfrm flipH="1">
            <a:off x="4223053" y="2652198"/>
            <a:ext cx="801367" cy="6797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B400F60-9352-D9A1-3F14-FEC89A156197}"/>
              </a:ext>
            </a:extLst>
          </p:cNvPr>
          <p:cNvCxnSpPr>
            <a:cxnSpLocks/>
          </p:cNvCxnSpPr>
          <p:nvPr/>
        </p:nvCxnSpPr>
        <p:spPr>
          <a:xfrm>
            <a:off x="3953958" y="3226968"/>
            <a:ext cx="472194" cy="1928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6FAE8C6-1BE0-AAF0-5088-DB85EA27FEA7}"/>
              </a:ext>
            </a:extLst>
          </p:cNvPr>
          <p:cNvCxnSpPr>
            <a:cxnSpLocks/>
          </p:cNvCxnSpPr>
          <p:nvPr/>
        </p:nvCxnSpPr>
        <p:spPr>
          <a:xfrm>
            <a:off x="6700229" y="2743516"/>
            <a:ext cx="852966" cy="1051070"/>
          </a:xfrm>
          <a:prstGeom prst="line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D64F270-0FFC-C788-9389-AA4394531808}"/>
              </a:ext>
            </a:extLst>
          </p:cNvPr>
          <p:cNvGrpSpPr/>
          <p:nvPr/>
        </p:nvGrpSpPr>
        <p:grpSpPr>
          <a:xfrm>
            <a:off x="4262568" y="3794586"/>
            <a:ext cx="2968732" cy="1755607"/>
            <a:chOff x="446643" y="2880414"/>
            <a:chExt cx="4123847" cy="23485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1F18DD-DF00-6E69-7800-4FF7BC904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6643" y="2880414"/>
              <a:ext cx="4123847" cy="224937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BEF662-B89C-1263-5089-2EE16914CD1B}"/>
                </a:ext>
              </a:extLst>
            </p:cNvPr>
            <p:cNvSpPr/>
            <p:nvPr/>
          </p:nvSpPr>
          <p:spPr>
            <a:xfrm>
              <a:off x="2607291" y="3175904"/>
              <a:ext cx="234584" cy="209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CEAE694-0B97-A308-7B12-23A60BE64476}"/>
                </a:ext>
              </a:extLst>
            </p:cNvPr>
            <p:cNvSpPr/>
            <p:nvPr/>
          </p:nvSpPr>
          <p:spPr>
            <a:xfrm>
              <a:off x="3197954" y="4815480"/>
              <a:ext cx="234584" cy="3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3519A5A-C94B-DBDA-954D-F1ECA5F17731}"/>
                </a:ext>
              </a:extLst>
            </p:cNvPr>
            <p:cNvSpPr/>
            <p:nvPr/>
          </p:nvSpPr>
          <p:spPr>
            <a:xfrm>
              <a:off x="2449173" y="4927148"/>
              <a:ext cx="234584" cy="301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4A1B846-5CE8-0E4B-E835-E9D7EF2F2B96}"/>
                </a:ext>
              </a:extLst>
            </p:cNvPr>
            <p:cNvSpPr/>
            <p:nvPr/>
          </p:nvSpPr>
          <p:spPr>
            <a:xfrm>
              <a:off x="2095172" y="4565258"/>
              <a:ext cx="234584" cy="511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02BFCE8-C258-59A8-1281-39B92ECD7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76746" t="53536" r="19645" b="35591"/>
            <a:stretch>
              <a:fillRect/>
            </a:stretch>
          </p:blipFill>
          <p:spPr>
            <a:xfrm>
              <a:off x="2153022" y="4560300"/>
              <a:ext cx="148854" cy="244548"/>
            </a:xfrm>
            <a:prstGeom prst="rect">
              <a:avLst/>
            </a:prstGeom>
          </p:spPr>
        </p:pic>
      </p:grpSp>
      <p:sp>
        <p:nvSpPr>
          <p:cNvPr id="2" name="Right Arrow 1">
            <a:extLst>
              <a:ext uri="{FF2B5EF4-FFF2-40B4-BE49-F238E27FC236}">
                <a16:creationId xmlns:a16="http://schemas.microsoft.com/office/drawing/2014/main" id="{20E6C6AB-E125-F440-9DB3-29AD6CB246F7}"/>
              </a:ext>
            </a:extLst>
          </p:cNvPr>
          <p:cNvSpPr/>
          <p:nvPr/>
        </p:nvSpPr>
        <p:spPr>
          <a:xfrm rot="20261490">
            <a:off x="3300271" y="4781155"/>
            <a:ext cx="1069329" cy="91817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814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00"/>
    </mc:Choice>
    <mc:Fallback xmlns="">
      <p:transition spd="slow" advTm="20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204FCFBF-B163-FFD6-88D7-D6095572D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5E8EA0D5-3479-3258-C780-C5D8749B92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Main circulating lipids (fats)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5DC39B-899A-134E-9783-4CC837EEB5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04"/>
          <a:stretch>
            <a:fillRect/>
          </a:stretch>
        </p:blipFill>
        <p:spPr>
          <a:xfrm>
            <a:off x="1588021" y="2088089"/>
            <a:ext cx="8444062" cy="437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33"/>
    </mc:Choice>
    <mc:Fallback xmlns="">
      <p:transition spd="slow" advTm="6823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C6728F6C-EEBF-9179-C840-088068ABE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7628C86D-ED94-2BA0-05DF-9FFE9340E2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Circulating Lipids in fasting and </a:t>
            </a:r>
            <a:br>
              <a:rPr lang="en-US" dirty="0"/>
            </a:br>
            <a:r>
              <a:rPr lang="en-US" dirty="0"/>
              <a:t>feeding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E4392-8B05-4FAC-EEE2-521EBC9D8F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682" t="51019" r="23412" b="8817"/>
          <a:stretch>
            <a:fillRect/>
          </a:stretch>
        </p:blipFill>
        <p:spPr>
          <a:xfrm>
            <a:off x="757834" y="2800059"/>
            <a:ext cx="1300405" cy="10588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30AC51-AC73-9914-DF83-C7BBDCEB934F}"/>
              </a:ext>
            </a:extLst>
          </p:cNvPr>
          <p:cNvSpPr txBox="1"/>
          <p:nvPr/>
        </p:nvSpPr>
        <p:spPr>
          <a:xfrm>
            <a:off x="2058239" y="2033305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F0CE72-D8F1-BC33-172C-293BB6EAB9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536" t="6139" r="17454" b="6951"/>
          <a:stretch>
            <a:fillRect/>
          </a:stretch>
        </p:blipFill>
        <p:spPr>
          <a:xfrm>
            <a:off x="757834" y="4163974"/>
            <a:ext cx="1311754" cy="914345"/>
          </a:xfrm>
          <a:prstGeom prst="rect">
            <a:avLst/>
          </a:prstGeom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24CF35D9-F962-725A-2B86-52203DE25B28}"/>
              </a:ext>
            </a:extLst>
          </p:cNvPr>
          <p:cNvSpPr/>
          <p:nvPr/>
        </p:nvSpPr>
        <p:spPr>
          <a:xfrm>
            <a:off x="2302643" y="3002180"/>
            <a:ext cx="1052186" cy="654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086418-3ECE-4FE7-2CAE-23435003AFD2}"/>
              </a:ext>
            </a:extLst>
          </p:cNvPr>
          <p:cNvSpPr txBox="1"/>
          <p:nvPr/>
        </p:nvSpPr>
        <p:spPr>
          <a:xfrm>
            <a:off x="3695178" y="3002180"/>
            <a:ext cx="1540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Free Fatty Acids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C2B221A1-9B2B-AE41-6583-5B4F9DE52905}"/>
              </a:ext>
            </a:extLst>
          </p:cNvPr>
          <p:cNvSpPr/>
          <p:nvPr/>
        </p:nvSpPr>
        <p:spPr>
          <a:xfrm>
            <a:off x="2302643" y="4293854"/>
            <a:ext cx="1052186" cy="654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D0379D-1BA8-DC97-2AB3-288817E3E6E9}"/>
              </a:ext>
            </a:extLst>
          </p:cNvPr>
          <p:cNvSpPr txBox="1"/>
          <p:nvPr/>
        </p:nvSpPr>
        <p:spPr>
          <a:xfrm>
            <a:off x="3557392" y="4276144"/>
            <a:ext cx="18037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Triglycerides (VLDL)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171AB0-0B40-1ED7-83A9-62DE2D520C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682" t="51019" r="23412" b="8817"/>
          <a:stretch>
            <a:fillRect/>
          </a:stretch>
        </p:blipFill>
        <p:spPr>
          <a:xfrm>
            <a:off x="6426066" y="2814815"/>
            <a:ext cx="1300405" cy="10588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637C66-01EA-15DB-6CE5-D30004E79A1A}"/>
              </a:ext>
            </a:extLst>
          </p:cNvPr>
          <p:cNvSpPr txBox="1"/>
          <p:nvPr/>
        </p:nvSpPr>
        <p:spPr>
          <a:xfrm>
            <a:off x="7726471" y="2048061"/>
            <a:ext cx="676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E32218-2310-7639-9F92-F16570AE8F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536" t="6139" r="17454" b="6951"/>
          <a:stretch>
            <a:fillRect/>
          </a:stretch>
        </p:blipFill>
        <p:spPr>
          <a:xfrm>
            <a:off x="6426066" y="4178730"/>
            <a:ext cx="1311754" cy="91434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5F5C8120-CBFD-FACA-6623-CCDE214F4902}"/>
              </a:ext>
            </a:extLst>
          </p:cNvPr>
          <p:cNvSpPr/>
          <p:nvPr/>
        </p:nvSpPr>
        <p:spPr>
          <a:xfrm>
            <a:off x="7970875" y="3259274"/>
            <a:ext cx="945783" cy="2425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FFA0C5-BD6D-277B-4584-CD95FEBFEB56}"/>
              </a:ext>
            </a:extLst>
          </p:cNvPr>
          <p:cNvSpPr txBox="1"/>
          <p:nvPr/>
        </p:nvSpPr>
        <p:spPr>
          <a:xfrm>
            <a:off x="9363410" y="3016936"/>
            <a:ext cx="1540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Free Fatty Acids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58577CA3-8366-7C82-B167-8C3A7CBBFA25}"/>
              </a:ext>
            </a:extLst>
          </p:cNvPr>
          <p:cNvSpPr/>
          <p:nvPr/>
        </p:nvSpPr>
        <p:spPr>
          <a:xfrm>
            <a:off x="7970875" y="4477624"/>
            <a:ext cx="960183" cy="2909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025745-4E50-458D-BB64-7078F7DF81F0}"/>
              </a:ext>
            </a:extLst>
          </p:cNvPr>
          <p:cNvSpPr txBox="1"/>
          <p:nvPr/>
        </p:nvSpPr>
        <p:spPr>
          <a:xfrm>
            <a:off x="9225624" y="4290900"/>
            <a:ext cx="18037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Triglycerides (VLDL)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6240552-B1CC-20D2-6FAF-06B6F37EF14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813" t="4280" r="18463" b="5605"/>
          <a:stretch>
            <a:fillRect/>
          </a:stretch>
        </p:blipFill>
        <p:spPr>
          <a:xfrm>
            <a:off x="6437415" y="5398164"/>
            <a:ext cx="1300405" cy="1035571"/>
          </a:xfrm>
          <a:prstGeom prst="rect">
            <a:avLst/>
          </a:prstGeom>
        </p:spPr>
      </p:pic>
      <p:sp>
        <p:nvSpPr>
          <p:cNvPr id="20" name="Right Arrow 19">
            <a:extLst>
              <a:ext uri="{FF2B5EF4-FFF2-40B4-BE49-F238E27FC236}">
                <a16:creationId xmlns:a16="http://schemas.microsoft.com/office/drawing/2014/main" id="{7B53678C-A35D-EF4B-EAEB-7D6435E91DF4}"/>
              </a:ext>
            </a:extLst>
          </p:cNvPr>
          <p:cNvSpPr/>
          <p:nvPr/>
        </p:nvSpPr>
        <p:spPr>
          <a:xfrm>
            <a:off x="7970875" y="5588657"/>
            <a:ext cx="1052186" cy="6545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CEACF8-8998-9388-0874-5B73797C3562}"/>
              </a:ext>
            </a:extLst>
          </p:cNvPr>
          <p:cNvSpPr txBox="1"/>
          <p:nvPr/>
        </p:nvSpPr>
        <p:spPr>
          <a:xfrm>
            <a:off x="9027518" y="5525952"/>
            <a:ext cx="23127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Triglycerides (Chylomicrons)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B35A29-A037-7086-8EB8-9E9D06937EFD}"/>
              </a:ext>
            </a:extLst>
          </p:cNvPr>
          <p:cNvSpPr txBox="1"/>
          <p:nvPr/>
        </p:nvSpPr>
        <p:spPr>
          <a:xfrm>
            <a:off x="7998558" y="3817288"/>
            <a:ext cx="787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Insulin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3BDE434-7AED-BF22-3B04-D03A0CAB223F}"/>
              </a:ext>
            </a:extLst>
          </p:cNvPr>
          <p:cNvCxnSpPr>
            <a:cxnSpLocks/>
          </p:cNvCxnSpPr>
          <p:nvPr/>
        </p:nvCxnSpPr>
        <p:spPr>
          <a:xfrm>
            <a:off x="8397663" y="4145679"/>
            <a:ext cx="0" cy="2988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F210A44-6143-B418-CC35-D7A5E21C21FB}"/>
              </a:ext>
            </a:extLst>
          </p:cNvPr>
          <p:cNvCxnSpPr>
            <a:cxnSpLocks/>
          </p:cNvCxnSpPr>
          <p:nvPr/>
        </p:nvCxnSpPr>
        <p:spPr>
          <a:xfrm>
            <a:off x="8397663" y="3552713"/>
            <a:ext cx="0" cy="2988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56B7CA-5A1D-FB08-BD71-601B08964140}"/>
              </a:ext>
            </a:extLst>
          </p:cNvPr>
          <p:cNvCxnSpPr>
            <a:cxnSpLocks/>
          </p:cNvCxnSpPr>
          <p:nvPr/>
        </p:nvCxnSpPr>
        <p:spPr>
          <a:xfrm>
            <a:off x="8285657" y="3561893"/>
            <a:ext cx="2246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2B7E12-FACD-F6F4-CDA6-2B3886A0A282}"/>
              </a:ext>
            </a:extLst>
          </p:cNvPr>
          <p:cNvCxnSpPr>
            <a:cxnSpLocks/>
          </p:cNvCxnSpPr>
          <p:nvPr/>
        </p:nvCxnSpPr>
        <p:spPr>
          <a:xfrm>
            <a:off x="8294837" y="4441406"/>
            <a:ext cx="2246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51528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33"/>
    </mc:Choice>
    <mc:Fallback xmlns="">
      <p:transition spd="slow" advTm="92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6" grpId="0"/>
      <p:bldP spid="17" grpId="0" animBg="1"/>
      <p:bldP spid="18" grpId="0"/>
      <p:bldP spid="20" grpId="0" animBg="1"/>
      <p:bldP spid="2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639DDEDD-33F1-C50B-DA4E-FE031261D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7F89FC9F-B6EA-F92A-AD7C-AA15E1C2DC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Triglycerides are hydrolyzed for </a:t>
            </a:r>
            <a:br>
              <a:rPr lang="en-US" dirty="0"/>
            </a:br>
            <a:r>
              <a:rPr lang="en-US" dirty="0"/>
              <a:t>uptake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C98FF7-5D8A-D385-5954-4E15FE9BC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501" y="2138061"/>
            <a:ext cx="8057020" cy="43947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344034-9742-9AA1-AEFA-69C1461BB6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201" r="23412"/>
          <a:stretch>
            <a:fillRect/>
          </a:stretch>
        </p:blipFill>
        <p:spPr>
          <a:xfrm>
            <a:off x="10102937" y="2781188"/>
            <a:ext cx="1503124" cy="3107152"/>
          </a:xfrm>
          <a:prstGeom prst="rect">
            <a:avLst/>
          </a:prstGeom>
        </p:spPr>
      </p:pic>
      <p:sp>
        <p:nvSpPr>
          <p:cNvPr id="22" name="Right Arrow 21">
            <a:extLst>
              <a:ext uri="{FF2B5EF4-FFF2-40B4-BE49-F238E27FC236}">
                <a16:creationId xmlns:a16="http://schemas.microsoft.com/office/drawing/2014/main" id="{87EB42B6-E341-8C1E-FDFE-D836F6F57C0A}"/>
              </a:ext>
            </a:extLst>
          </p:cNvPr>
          <p:cNvSpPr/>
          <p:nvPr/>
        </p:nvSpPr>
        <p:spPr>
          <a:xfrm>
            <a:off x="9482203" y="4096011"/>
            <a:ext cx="475989" cy="47598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33"/>
    </mc:Choice>
    <mc:Fallback xmlns="">
      <p:transition spd="slow" advTm="3773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10000"/>
              </a:lnSpc>
              <a:spcBef>
                <a:spcPts val="1000"/>
              </a:spcBef>
              <a:buSzPts val="2400"/>
            </a:pPr>
            <a:r>
              <a:rPr lang="en-US" sz="3300" dirty="0"/>
              <a:t>Learn cellular pathways to take up and harvest energy from these molecules</a:t>
            </a:r>
          </a:p>
        </p:txBody>
      </p:sp>
      <p:sp>
        <p:nvSpPr>
          <p:cNvPr id="163" name="Google Shape;163;p7"/>
          <p:cNvSpPr txBox="1"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Objective 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66"/>
    </mc:Choice>
    <mc:Fallback xmlns="">
      <p:transition spd="slow" advTm="1506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64FBBD07-A481-F1BF-575A-0E398E8EA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402E0FE9-18E0-91D6-8727-1185004946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Glucose is trapped by phosphorylation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A55DCA-8367-39CE-461E-2EA092CB82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76"/>
          <a:stretch>
            <a:fillRect/>
          </a:stretch>
        </p:blipFill>
        <p:spPr>
          <a:xfrm>
            <a:off x="1206778" y="2097026"/>
            <a:ext cx="8845526" cy="44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8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33"/>
    </mc:Choice>
    <mc:Fallback xmlns="">
      <p:transition spd="slow" advTm="6553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2F0ED60A-1AA2-7044-C775-E26D49AA1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64F13594-5775-632E-8A89-2F4366B395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Fatty acids are trapped by CoA addition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35C204-6C86-1461-7829-9650392807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687"/>
          <a:stretch>
            <a:fillRect/>
          </a:stretch>
        </p:blipFill>
        <p:spPr>
          <a:xfrm>
            <a:off x="1259371" y="2140406"/>
            <a:ext cx="8792933" cy="42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6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33"/>
    </mc:Choice>
    <mc:Fallback xmlns="">
      <p:transition spd="slow" advTm="5933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8F3175BE-8D63-A459-EBB5-BE0B3F19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09D66E86-8065-7536-30AC-5558D803EA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Glucose has many fates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D5453-3AEB-FB07-2023-4F1EA96FED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144"/>
          <a:stretch>
            <a:fillRect/>
          </a:stretch>
        </p:blipFill>
        <p:spPr>
          <a:xfrm>
            <a:off x="1256575" y="2139696"/>
            <a:ext cx="8795729" cy="43589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C5B2AA-D24D-CA53-E059-B66141E4D39D}"/>
              </a:ext>
            </a:extLst>
          </p:cNvPr>
          <p:cNvSpPr/>
          <p:nvPr/>
        </p:nvSpPr>
        <p:spPr>
          <a:xfrm>
            <a:off x="6144768" y="5364480"/>
            <a:ext cx="585216" cy="121920"/>
          </a:xfrm>
          <a:prstGeom prst="rect">
            <a:avLst/>
          </a:prstGeom>
          <a:solidFill>
            <a:srgbClr val="D6E5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506D8B-8324-CBDC-BE72-D03D6CFFE092}"/>
              </a:ext>
            </a:extLst>
          </p:cNvPr>
          <p:cNvSpPr/>
          <p:nvPr/>
        </p:nvSpPr>
        <p:spPr>
          <a:xfrm>
            <a:off x="6041136" y="5657088"/>
            <a:ext cx="762000" cy="121920"/>
          </a:xfrm>
          <a:prstGeom prst="rect">
            <a:avLst/>
          </a:prstGeom>
          <a:solidFill>
            <a:srgbClr val="D6E5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1B7CC2-4482-76DC-0C3E-2C7C380C92E9}"/>
              </a:ext>
            </a:extLst>
          </p:cNvPr>
          <p:cNvSpPr/>
          <p:nvPr/>
        </p:nvSpPr>
        <p:spPr>
          <a:xfrm>
            <a:off x="6071615" y="5955792"/>
            <a:ext cx="762000" cy="121920"/>
          </a:xfrm>
          <a:prstGeom prst="rect">
            <a:avLst/>
          </a:prstGeom>
          <a:solidFill>
            <a:srgbClr val="D6E5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A4623C-A2D2-3C74-B3A6-612D1909B250}"/>
              </a:ext>
            </a:extLst>
          </p:cNvPr>
          <p:cNvSpPr/>
          <p:nvPr/>
        </p:nvSpPr>
        <p:spPr>
          <a:xfrm>
            <a:off x="6675120" y="5727220"/>
            <a:ext cx="182879" cy="298647"/>
          </a:xfrm>
          <a:prstGeom prst="rect">
            <a:avLst/>
          </a:prstGeom>
          <a:solidFill>
            <a:srgbClr val="D6E5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79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66"/>
    </mc:Choice>
    <mc:Fallback xmlns="">
      <p:transition spd="slow" advTm="77966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95037F8E-7724-3E70-4D0F-6733E47F4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87A6A615-0A0C-B0C1-C973-DFC2EFCAAA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Metabolic pathways branch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1E8AFA-64BA-A041-7DB8-C1FF7B2500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48"/>
          <a:stretch>
            <a:fillRect/>
          </a:stretch>
        </p:blipFill>
        <p:spPr>
          <a:xfrm>
            <a:off x="1115568" y="2125226"/>
            <a:ext cx="8936736" cy="44725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E9938A-668F-B0D1-AA38-687A3F8444C8}"/>
              </a:ext>
            </a:extLst>
          </p:cNvPr>
          <p:cNvSpPr txBox="1"/>
          <p:nvPr/>
        </p:nvSpPr>
        <p:spPr>
          <a:xfrm flipH="1">
            <a:off x="5357090" y="6064927"/>
            <a:ext cx="254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05B4B7-E1B4-F7F5-3724-BD49197D8127}"/>
              </a:ext>
            </a:extLst>
          </p:cNvPr>
          <p:cNvSpPr txBox="1"/>
          <p:nvPr/>
        </p:nvSpPr>
        <p:spPr>
          <a:xfrm flipH="1">
            <a:off x="6580340" y="6064927"/>
            <a:ext cx="2513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+ 2 ATP + 2 NADH</a:t>
            </a:r>
          </a:p>
        </p:txBody>
      </p:sp>
    </p:spTree>
    <p:extLst>
      <p:ext uri="{BB962C8B-B14F-4D97-AF65-F5344CB8AC3E}">
        <p14:creationId xmlns:p14="http://schemas.microsoft.com/office/powerpoint/2010/main" val="1920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33"/>
    </mc:Choice>
    <mc:Fallback xmlns="">
      <p:transition spd="slow" advTm="5173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971B4B3B-835D-506D-EDB1-41C296BDA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375EDA73-6606-411C-D03D-393A3A6135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Mitochondria oxidize pyruvate</a:t>
            </a:r>
            <a:endParaRPr dirty="0"/>
          </a:p>
        </p:txBody>
      </p:sp>
      <p:pic>
        <p:nvPicPr>
          <p:cNvPr id="6" name="Picture 5" descr="Biomolecules 15 00223 g001">
            <a:extLst>
              <a:ext uri="{FF2B5EF4-FFF2-40B4-BE49-F238E27FC236}">
                <a16:creationId xmlns:a16="http://schemas.microsoft.com/office/drawing/2014/main" id="{B32EA386-00AC-477E-D414-BEB4CB7349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31" r="16491" b="42225"/>
          <a:stretch>
            <a:fillRect/>
          </a:stretch>
        </p:blipFill>
        <p:spPr>
          <a:xfrm>
            <a:off x="5340495" y="2053362"/>
            <a:ext cx="6324732" cy="40681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1C4DA6-9F15-C722-8802-A8D61AAE48A6}"/>
              </a:ext>
            </a:extLst>
          </p:cNvPr>
          <p:cNvSpPr txBox="1"/>
          <p:nvPr/>
        </p:nvSpPr>
        <p:spPr>
          <a:xfrm>
            <a:off x="1288481" y="6550223"/>
            <a:ext cx="2406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Politte et al, Biomolecules, 2025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7CBA21-6459-F4EB-D521-3149D0514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18" y="2262410"/>
            <a:ext cx="3859060" cy="385906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EBA4EE2-B0F7-5B81-F826-6886C28B207B}"/>
              </a:ext>
            </a:extLst>
          </p:cNvPr>
          <p:cNvCxnSpPr>
            <a:cxnSpLocks/>
          </p:cNvCxnSpPr>
          <p:nvPr/>
        </p:nvCxnSpPr>
        <p:spPr>
          <a:xfrm flipV="1">
            <a:off x="3695178" y="3832964"/>
            <a:ext cx="1645317" cy="48851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F70FE7-3E4D-5AC5-692A-C20FBFF91648}"/>
              </a:ext>
            </a:extLst>
          </p:cNvPr>
          <p:cNvCxnSpPr>
            <a:cxnSpLocks/>
          </p:cNvCxnSpPr>
          <p:nvPr/>
        </p:nvCxnSpPr>
        <p:spPr>
          <a:xfrm>
            <a:off x="3572005" y="4575931"/>
            <a:ext cx="1601244" cy="13161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08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666"/>
    </mc:Choice>
    <mc:Fallback xmlns="">
      <p:transition spd="slow" advTm="6466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BE151D17-16FA-5B6B-55E1-715EF3FDC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FA291CE4-36BB-B7DB-DE02-F973E2B043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Tricarboxylic acid cycle produces NADH/FADH</a:t>
            </a:r>
            <a:r>
              <a:rPr lang="en-US" baseline="-25000" dirty="0"/>
              <a:t>2</a:t>
            </a:r>
            <a:endParaRPr baseline="-25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74E918-9491-BA0D-9F0F-BCD565AF4B24}"/>
              </a:ext>
            </a:extLst>
          </p:cNvPr>
          <p:cNvSpPr txBox="1"/>
          <p:nvPr/>
        </p:nvSpPr>
        <p:spPr>
          <a:xfrm>
            <a:off x="1273765" y="6396335"/>
            <a:ext cx="1495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Politte et al, </a:t>
            </a:r>
          </a:p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Biomolecules, 2025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5C7742-0AF4-27D6-BE8F-67A9E58C2A3F}"/>
              </a:ext>
            </a:extLst>
          </p:cNvPr>
          <p:cNvSpPr txBox="1"/>
          <p:nvPr/>
        </p:nvSpPr>
        <p:spPr>
          <a:xfrm>
            <a:off x="8655485" y="2574003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Acetyl-CoA: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2ABBA1-302E-CA70-DF79-8B20515D50B8}"/>
              </a:ext>
            </a:extLst>
          </p:cNvPr>
          <p:cNvSpPr txBox="1"/>
          <p:nvPr/>
        </p:nvSpPr>
        <p:spPr>
          <a:xfrm>
            <a:off x="9020655" y="3281833"/>
            <a:ext cx="1077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NADH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360944-F7E5-E16E-F66E-30B50B82A92C}"/>
              </a:ext>
            </a:extLst>
          </p:cNvPr>
          <p:cNvSpPr txBox="1"/>
          <p:nvPr/>
        </p:nvSpPr>
        <p:spPr>
          <a:xfrm>
            <a:off x="9020655" y="3782915"/>
            <a:ext cx="1132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FADH</a:t>
            </a:r>
            <a:r>
              <a:rPr lang="en-US" sz="2000" baseline="-250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5D19B0-1435-48E1-03E7-7652D2735659}"/>
              </a:ext>
            </a:extLst>
          </p:cNvPr>
          <p:cNvSpPr txBox="1"/>
          <p:nvPr/>
        </p:nvSpPr>
        <p:spPr>
          <a:xfrm>
            <a:off x="9020655" y="4283997"/>
            <a:ext cx="1963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ATP (or GTP)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B62330-5C13-BAA6-72B1-6F601D2E8644}"/>
              </a:ext>
            </a:extLst>
          </p:cNvPr>
          <p:cNvGrpSpPr/>
          <p:nvPr/>
        </p:nvGrpSpPr>
        <p:grpSpPr>
          <a:xfrm>
            <a:off x="2984720" y="2030780"/>
            <a:ext cx="5575858" cy="4821682"/>
            <a:chOff x="1580753" y="1641513"/>
            <a:chExt cx="6360765" cy="521648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C207018-9F76-D8F9-A8AE-44150A8ABDF0}"/>
                </a:ext>
              </a:extLst>
            </p:cNvPr>
            <p:cNvGrpSpPr/>
            <p:nvPr/>
          </p:nvGrpSpPr>
          <p:grpSpPr>
            <a:xfrm>
              <a:off x="1580753" y="1641513"/>
              <a:ext cx="6360765" cy="5216487"/>
              <a:chOff x="2959778" y="1487277"/>
              <a:chExt cx="6360765" cy="5216487"/>
            </a:xfrm>
          </p:grpSpPr>
          <p:pic>
            <p:nvPicPr>
              <p:cNvPr id="7" name="Picture 6" descr="Biomolecules 15 00223 g001">
                <a:extLst>
                  <a:ext uri="{FF2B5EF4-FFF2-40B4-BE49-F238E27FC236}">
                    <a16:creationId xmlns:a16="http://schemas.microsoft.com/office/drawing/2014/main" id="{E60A037B-B9C2-0716-5B57-B169508CC7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0660" t="39600" r="6211"/>
              <a:stretch>
                <a:fillRect/>
              </a:stretch>
            </p:blipFill>
            <p:spPr>
              <a:xfrm>
                <a:off x="2959779" y="1573979"/>
                <a:ext cx="6272441" cy="5129785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00FE386-8A46-2BB1-324E-4DC863A64CA9}"/>
                  </a:ext>
                </a:extLst>
              </p:cNvPr>
              <p:cNvSpPr/>
              <p:nvPr/>
            </p:nvSpPr>
            <p:spPr>
              <a:xfrm>
                <a:off x="7216048" y="1487277"/>
                <a:ext cx="1222872" cy="4186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3B57839-EEE2-A3A3-3573-BFEDB52F072C}"/>
                  </a:ext>
                </a:extLst>
              </p:cNvPr>
              <p:cNvSpPr/>
              <p:nvPr/>
            </p:nvSpPr>
            <p:spPr>
              <a:xfrm>
                <a:off x="2959778" y="5999967"/>
                <a:ext cx="1449383" cy="6533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C64670B-4EC6-9531-7B1B-B757B61DA290}"/>
                  </a:ext>
                </a:extLst>
              </p:cNvPr>
              <p:cNvSpPr/>
              <p:nvPr/>
            </p:nvSpPr>
            <p:spPr>
              <a:xfrm>
                <a:off x="3205078" y="5784879"/>
                <a:ext cx="958781" cy="6533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51EFD7B-1D2B-1BC0-746F-12EDACA56CF9}"/>
                  </a:ext>
                </a:extLst>
              </p:cNvPr>
              <p:cNvSpPr/>
              <p:nvPr/>
            </p:nvSpPr>
            <p:spPr>
              <a:xfrm>
                <a:off x="8361762" y="5980106"/>
                <a:ext cx="958781" cy="6533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0ACA4CB-3308-0820-2C10-58043924209C}"/>
                </a:ext>
              </a:extLst>
            </p:cNvPr>
            <p:cNvSpPr txBox="1"/>
            <p:nvPr/>
          </p:nvSpPr>
          <p:spPr>
            <a:xfrm rot="10800000" flipH="1" flipV="1">
              <a:off x="6413326" y="4628570"/>
              <a:ext cx="739036" cy="338554"/>
            </a:xfrm>
            <a:prstGeom prst="rect">
              <a:avLst/>
            </a:prstGeom>
            <a:solidFill>
              <a:srgbClr val="DAEEFE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AKG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620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66"/>
    </mc:Choice>
    <mc:Fallback xmlns="">
      <p:transition spd="slow" advTm="75466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271667F9-0F49-2664-938F-83971CCE1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B5379109-811A-5759-452A-EF2FA959D1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Mitochondria import fatty acids via Cpt1</a:t>
            </a:r>
            <a:endParaRPr dirty="0"/>
          </a:p>
        </p:txBody>
      </p:sp>
      <p:pic>
        <p:nvPicPr>
          <p:cNvPr id="2" name="Picture 1" descr="FIGURE 1">
            <a:extLst>
              <a:ext uri="{FF2B5EF4-FFF2-40B4-BE49-F238E27FC236}">
                <a16:creationId xmlns:a16="http://schemas.microsoft.com/office/drawing/2014/main" id="{D5B4EA7D-A795-9205-5B7C-370BE3DFC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794" y="2105295"/>
            <a:ext cx="6391676" cy="47123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EFC02D-6ADB-2C48-137B-7DDAF5AB0ACE}"/>
              </a:ext>
            </a:extLst>
          </p:cNvPr>
          <p:cNvSpPr txBox="1"/>
          <p:nvPr/>
        </p:nvSpPr>
        <p:spPr>
          <a:xfrm>
            <a:off x="1275888" y="6550223"/>
            <a:ext cx="26516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Wang et al, Front </a:t>
            </a:r>
            <a:r>
              <a:rPr lang="en-U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Pharmacol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2021 </a:t>
            </a:r>
          </a:p>
        </p:txBody>
      </p:sp>
    </p:spTree>
    <p:extLst>
      <p:ext uri="{BB962C8B-B14F-4D97-AF65-F5344CB8AC3E}">
        <p14:creationId xmlns:p14="http://schemas.microsoft.com/office/powerpoint/2010/main" val="239248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33"/>
    </mc:Choice>
    <mc:Fallback xmlns="">
      <p:transition spd="slow" advTm="5663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6CF932A8-CDED-C390-06BC-64AC981DD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A51025A5-CE71-BFF6-ADB1-1002BCFC35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Mitochondria oxidize fatty acids to Acetyl-CoA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1B5509-464A-2835-4C24-C463D7FCEF43}"/>
              </a:ext>
            </a:extLst>
          </p:cNvPr>
          <p:cNvSpPr txBox="1"/>
          <p:nvPr/>
        </p:nvSpPr>
        <p:spPr>
          <a:xfrm>
            <a:off x="1164919" y="6551916"/>
            <a:ext cx="2653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Wang et al, Front </a:t>
            </a:r>
            <a:r>
              <a:rPr lang="en-U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Pharmacol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2021 </a:t>
            </a:r>
          </a:p>
        </p:txBody>
      </p:sp>
      <p:pic>
        <p:nvPicPr>
          <p:cNvPr id="8" name="Picture 7" descr="Figure 6.11.2.png">
            <a:extLst>
              <a:ext uri="{FF2B5EF4-FFF2-40B4-BE49-F238E27FC236}">
                <a16:creationId xmlns:a16="http://schemas.microsoft.com/office/drawing/2014/main" id="{587E9CA9-94E8-16F4-FD5C-4CCD9E567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11" y="2138977"/>
            <a:ext cx="5524595" cy="4412939"/>
          </a:xfrm>
          <a:prstGeom prst="rect">
            <a:avLst/>
          </a:pr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FC5E2E27-8DE5-F1FE-DC8D-434C034C9436}"/>
              </a:ext>
            </a:extLst>
          </p:cNvPr>
          <p:cNvSpPr/>
          <p:nvPr/>
        </p:nvSpPr>
        <p:spPr>
          <a:xfrm>
            <a:off x="6954960" y="4113521"/>
            <a:ext cx="563671" cy="4008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A66CE4-C96E-465F-7BA8-1C89187F4BB7}"/>
              </a:ext>
            </a:extLst>
          </p:cNvPr>
          <p:cNvSpPr txBox="1"/>
          <p:nvPr/>
        </p:nvSpPr>
        <p:spPr>
          <a:xfrm>
            <a:off x="7493937" y="2933570"/>
            <a:ext cx="2993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(Tricarboxylic acid cycle)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D94BFA-F9E3-1FE0-C244-010808A4F1D0}"/>
              </a:ext>
            </a:extLst>
          </p:cNvPr>
          <p:cNvSpPr txBox="1"/>
          <p:nvPr/>
        </p:nvSpPr>
        <p:spPr>
          <a:xfrm>
            <a:off x="7893085" y="3713411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Acetyl-CoA: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464F3C-4495-8542-E261-520B0858BD96}"/>
              </a:ext>
            </a:extLst>
          </p:cNvPr>
          <p:cNvSpPr txBox="1"/>
          <p:nvPr/>
        </p:nvSpPr>
        <p:spPr>
          <a:xfrm>
            <a:off x="8174276" y="4270929"/>
            <a:ext cx="1077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NADH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B387C-6BC9-E723-3933-6F46AE888F93}"/>
              </a:ext>
            </a:extLst>
          </p:cNvPr>
          <p:cNvSpPr txBox="1"/>
          <p:nvPr/>
        </p:nvSpPr>
        <p:spPr>
          <a:xfrm>
            <a:off x="8174276" y="4772011"/>
            <a:ext cx="1132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FADH</a:t>
            </a:r>
            <a:r>
              <a:rPr lang="en-US" sz="2000" baseline="-250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C5735A-DD22-9108-267B-7BA408ED6A84}"/>
              </a:ext>
            </a:extLst>
          </p:cNvPr>
          <p:cNvSpPr txBox="1"/>
          <p:nvPr/>
        </p:nvSpPr>
        <p:spPr>
          <a:xfrm>
            <a:off x="8174276" y="5273093"/>
            <a:ext cx="1898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ATP (or GTP)</a:t>
            </a:r>
          </a:p>
        </p:txBody>
      </p:sp>
    </p:spTree>
    <p:extLst>
      <p:ext uri="{BB962C8B-B14F-4D97-AF65-F5344CB8AC3E}">
        <p14:creationId xmlns:p14="http://schemas.microsoft.com/office/powerpoint/2010/main" val="378003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66"/>
    </mc:Choice>
    <mc:Fallback xmlns="">
      <p:transition spd="slow" advTm="6706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7A4CABB0-31C3-D28E-2809-199F5BC2F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8F5D6A84-D052-2F84-DAFA-65D8340594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Electron transport chain (ETC) generates ATP</a:t>
            </a:r>
            <a:endParaRPr dirty="0"/>
          </a:p>
        </p:txBody>
      </p:sp>
      <p:pic>
        <p:nvPicPr>
          <p:cNvPr id="2" name="Picture 1" descr="Electron Transport Chain (ETC)">
            <a:extLst>
              <a:ext uri="{FF2B5EF4-FFF2-40B4-BE49-F238E27FC236}">
                <a16:creationId xmlns:a16="http://schemas.microsoft.com/office/drawing/2014/main" id="{B55D2688-75A5-124B-E79E-8AB6524718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00"/>
          <a:stretch>
            <a:fillRect/>
          </a:stretch>
        </p:blipFill>
        <p:spPr>
          <a:xfrm>
            <a:off x="1855713" y="2074382"/>
            <a:ext cx="7968094" cy="47836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E84B49-EC5D-5775-FB73-B3BA7CC88DBE}"/>
              </a:ext>
            </a:extLst>
          </p:cNvPr>
          <p:cNvSpPr txBox="1"/>
          <p:nvPr/>
        </p:nvSpPr>
        <p:spPr>
          <a:xfrm>
            <a:off x="1261827" y="6550223"/>
            <a:ext cx="2743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Anupama Sapkota/</a:t>
            </a:r>
            <a:r>
              <a:rPr lang="en-U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microbenotes.com</a:t>
            </a:r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5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700"/>
    </mc:Choice>
    <mc:Fallback xmlns="">
      <p:transition spd="slow" advTm="1327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42C915C0-9E1D-57E4-6786-E4B6B124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>
            <a:extLst>
              <a:ext uri="{FF2B5EF4-FFF2-40B4-BE49-F238E27FC236}">
                <a16:creationId xmlns:a16="http://schemas.microsoft.com/office/drawing/2014/main" id="{F9C84359-F59D-C829-E7F5-6E9053445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Intracellular sensing of nutrients and energy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3DE416-4532-599F-22C8-3854637122D2}"/>
              </a:ext>
            </a:extLst>
          </p:cNvPr>
          <p:cNvSpPr txBox="1"/>
          <p:nvPr/>
        </p:nvSpPr>
        <p:spPr>
          <a:xfrm>
            <a:off x="468150" y="3083965"/>
            <a:ext cx="1077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NADH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774C60-485F-B33A-60B8-39D8AD75DFA1}"/>
              </a:ext>
            </a:extLst>
          </p:cNvPr>
          <p:cNvSpPr txBox="1"/>
          <p:nvPr/>
        </p:nvSpPr>
        <p:spPr>
          <a:xfrm>
            <a:off x="468150" y="3585047"/>
            <a:ext cx="1132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FADH</a:t>
            </a:r>
            <a:r>
              <a:rPr lang="en-US" sz="2000" baseline="-250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2011B-F91C-BA0B-D8A1-5CCDD8DA41C0}"/>
              </a:ext>
            </a:extLst>
          </p:cNvPr>
          <p:cNvSpPr txBox="1"/>
          <p:nvPr/>
        </p:nvSpPr>
        <p:spPr>
          <a:xfrm>
            <a:off x="468150" y="4086129"/>
            <a:ext cx="1963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ATP (or GTP)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5B180D-1F4E-EBBB-6AED-D48B315497A6}"/>
              </a:ext>
            </a:extLst>
          </p:cNvPr>
          <p:cNvSpPr txBox="1"/>
          <p:nvPr/>
        </p:nvSpPr>
        <p:spPr>
          <a:xfrm>
            <a:off x="292861" y="2256801"/>
            <a:ext cx="2194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Acetyl-CoA: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CA27D5-1162-B45D-B8D4-5C45F375C840}"/>
              </a:ext>
            </a:extLst>
          </p:cNvPr>
          <p:cNvSpPr txBox="1"/>
          <p:nvPr/>
        </p:nvSpPr>
        <p:spPr>
          <a:xfrm>
            <a:off x="1857763" y="3064659"/>
            <a:ext cx="3103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~2.5 ATP each = 7.5 ATP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63CFFB-EEBE-B63B-69F0-73FB0804CDC3}"/>
              </a:ext>
            </a:extLst>
          </p:cNvPr>
          <p:cNvSpPr txBox="1"/>
          <p:nvPr/>
        </p:nvSpPr>
        <p:spPr>
          <a:xfrm>
            <a:off x="3662003" y="3544538"/>
            <a:ext cx="1260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~1.5 ATP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F70D9D-DCBB-2139-470E-9A981658F045}"/>
              </a:ext>
            </a:extLst>
          </p:cNvPr>
          <p:cNvSpPr txBox="1"/>
          <p:nvPr/>
        </p:nvSpPr>
        <p:spPr>
          <a:xfrm>
            <a:off x="3097074" y="4086129"/>
            <a:ext cx="1963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ATP (or GTP)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1DBC02-0955-CDAD-D7E5-FFB8D07F65EC}"/>
              </a:ext>
            </a:extLst>
          </p:cNvPr>
          <p:cNvSpPr txBox="1"/>
          <p:nvPr/>
        </p:nvSpPr>
        <p:spPr>
          <a:xfrm>
            <a:off x="3881614" y="4627720"/>
            <a:ext cx="987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ATP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5CD298-4BD3-332E-01A2-D4BB1CE27065}"/>
              </a:ext>
            </a:extLst>
          </p:cNvPr>
          <p:cNvSpPr txBox="1"/>
          <p:nvPr/>
        </p:nvSpPr>
        <p:spPr>
          <a:xfrm>
            <a:off x="6407823" y="2256801"/>
            <a:ext cx="2731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Starting from Glucose: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3E285-27D2-7DF4-3816-5C9BBA7C2B1B}"/>
              </a:ext>
            </a:extLst>
          </p:cNvPr>
          <p:cNvSpPr txBox="1"/>
          <p:nvPr/>
        </p:nvSpPr>
        <p:spPr>
          <a:xfrm>
            <a:off x="5553636" y="3024755"/>
            <a:ext cx="1276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Glycolysis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80DECB-F408-5B73-7586-FB5A089184D2}"/>
              </a:ext>
            </a:extLst>
          </p:cNvPr>
          <p:cNvSpPr txBox="1"/>
          <p:nvPr/>
        </p:nvSpPr>
        <p:spPr>
          <a:xfrm>
            <a:off x="8018803" y="3024755"/>
            <a:ext cx="2230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ATP</a:t>
            </a:r>
          </a:p>
          <a:p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NADH (~5 ATP)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D51C91-0359-1831-4D2A-FF4887962A78}"/>
              </a:ext>
            </a:extLst>
          </p:cNvPr>
          <p:cNvSpPr txBox="1"/>
          <p:nvPr/>
        </p:nvSpPr>
        <p:spPr>
          <a:xfrm>
            <a:off x="5553636" y="3871175"/>
            <a:ext cx="2465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Pyruvate dehydrogenase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C77571-74AE-743F-B658-9D0A30C45774}"/>
              </a:ext>
            </a:extLst>
          </p:cNvPr>
          <p:cNvSpPr txBox="1"/>
          <p:nvPr/>
        </p:nvSpPr>
        <p:spPr>
          <a:xfrm>
            <a:off x="8018803" y="3978896"/>
            <a:ext cx="2230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NADH (~5 ATP)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1EE196-4E67-0A0C-7E32-B04149B73C76}"/>
              </a:ext>
            </a:extLst>
          </p:cNvPr>
          <p:cNvSpPr txBox="1"/>
          <p:nvPr/>
        </p:nvSpPr>
        <p:spPr>
          <a:xfrm>
            <a:off x="5553635" y="4825316"/>
            <a:ext cx="2465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Acetyl-CoA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626C82-7046-AB5E-2061-57B222A5808B}"/>
              </a:ext>
            </a:extLst>
          </p:cNvPr>
          <p:cNvSpPr txBox="1"/>
          <p:nvPr/>
        </p:nvSpPr>
        <p:spPr>
          <a:xfrm>
            <a:off x="8018803" y="4800139"/>
            <a:ext cx="987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ATP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AE909E-100F-871F-604E-67E6F7C9E4F5}"/>
              </a:ext>
            </a:extLst>
          </p:cNvPr>
          <p:cNvSpPr txBox="1"/>
          <p:nvPr/>
        </p:nvSpPr>
        <p:spPr>
          <a:xfrm>
            <a:off x="7554975" y="5471681"/>
            <a:ext cx="2465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~32 ATP/glucose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613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633"/>
    </mc:Choice>
    <mc:Fallback xmlns="">
      <p:transition spd="slow" advTm="102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10000"/>
              </a:lnSpc>
              <a:spcBef>
                <a:spcPts val="1000"/>
              </a:spcBef>
              <a:buSzPts val="2400"/>
            </a:pPr>
            <a:r>
              <a:rPr lang="en-US" sz="3300" dirty="0"/>
              <a:t>Become familiar with two key intracellular energy sensors, mTORC1 and AMPK</a:t>
            </a:r>
          </a:p>
        </p:txBody>
      </p:sp>
      <p:sp>
        <p:nvSpPr>
          <p:cNvPr id="170" name="Google Shape;170;p8"/>
          <p:cNvSpPr txBox="1"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Objective 3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33"/>
    </mc:Choice>
    <mc:Fallback xmlns="">
      <p:transition spd="slow" advTm="9933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D8950F0E-F0EC-2880-ABD4-882CC3377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>
            <a:extLst>
              <a:ext uri="{FF2B5EF4-FFF2-40B4-BE49-F238E27FC236}">
                <a16:creationId xmlns:a16="http://schemas.microsoft.com/office/drawing/2014/main" id="{8D65D402-E18E-F246-8E55-F4EFAE27E5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Intracellular sensing of nutrients and energy</a:t>
            </a:r>
            <a:endParaRPr dirty="0"/>
          </a:p>
        </p:txBody>
      </p:sp>
      <p:sp>
        <p:nvSpPr>
          <p:cNvPr id="246" name="Google Shape;246;p15">
            <a:extLst>
              <a:ext uri="{FF2B5EF4-FFF2-40B4-BE49-F238E27FC236}">
                <a16:creationId xmlns:a16="http://schemas.microsoft.com/office/drawing/2014/main" id="{ADDBAE62-B315-78ED-69CF-2E7256250A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Cells need to adapt to:</a:t>
            </a:r>
            <a:endParaRPr dirty="0"/>
          </a:p>
        </p:txBody>
      </p:sp>
      <p:sp>
        <p:nvSpPr>
          <p:cNvPr id="247" name="Google Shape;247;p15">
            <a:extLst>
              <a:ext uri="{FF2B5EF4-FFF2-40B4-BE49-F238E27FC236}">
                <a16:creationId xmlns:a16="http://schemas.microsoft.com/office/drawing/2014/main" id="{D4E3A21C-F427-64C4-5E03-5CFF20BEEA4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45936" y="2791732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0" dirty="0"/>
              <a:t>mTORC1 is a key indicator of nutrient sufficiency/growth</a:t>
            </a:r>
            <a:endParaRPr b="0" dirty="0"/>
          </a:p>
        </p:txBody>
      </p:sp>
      <p:sp>
        <p:nvSpPr>
          <p:cNvPr id="248" name="Google Shape;248;p15">
            <a:extLst>
              <a:ext uri="{FF2B5EF4-FFF2-40B4-BE49-F238E27FC236}">
                <a16:creationId xmlns:a16="http://schemas.microsoft.com/office/drawing/2014/main" id="{A124AD62-3C46-B4F2-F137-5614B383129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15568" y="3203688"/>
            <a:ext cx="4937760" cy="296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Availability of nutrients</a:t>
            </a:r>
            <a:endParaRPr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Energetic demands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Presence or absence of key building blocks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Damage/stress</a:t>
            </a:r>
            <a:endParaRPr dirty="0"/>
          </a:p>
        </p:txBody>
      </p:sp>
      <p:sp>
        <p:nvSpPr>
          <p:cNvPr id="4" name="Google Shape;247;p15">
            <a:extLst>
              <a:ext uri="{FF2B5EF4-FFF2-40B4-BE49-F238E27FC236}">
                <a16:creationId xmlns:a16="http://schemas.microsoft.com/office/drawing/2014/main" id="{BCE7DB6F-D67A-0569-6A10-3520509AC70A}"/>
              </a:ext>
            </a:extLst>
          </p:cNvPr>
          <p:cNvSpPr txBox="1">
            <a:spLocks/>
          </p:cNvSpPr>
          <p:nvPr/>
        </p:nvSpPr>
        <p:spPr>
          <a:xfrm>
            <a:off x="6345936" y="4275988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en-US" b="0" dirty="0"/>
              <a:t>AMPK is a key indicator of energetic stress</a:t>
            </a:r>
          </a:p>
        </p:txBody>
      </p:sp>
    </p:spTree>
    <p:extLst>
      <p:ext uri="{BB962C8B-B14F-4D97-AF65-F5344CB8AC3E}">
        <p14:creationId xmlns:p14="http://schemas.microsoft.com/office/powerpoint/2010/main" val="305869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00"/>
    </mc:Choice>
    <mc:Fallback xmlns="">
      <p:transition spd="slow" advTm="863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2851D3FE-07F1-35BE-FF92-EE864E5D6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1B4C14EE-BACF-AB8B-21D3-2EF7AAB806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mTORC1 senses nutrients and promotes growth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D308C5-4076-CDC7-9395-AA978274E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441" y="2077278"/>
            <a:ext cx="6773117" cy="47827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6B956E-3A10-8C6B-CDE6-A633C8C14C85}"/>
              </a:ext>
            </a:extLst>
          </p:cNvPr>
          <p:cNvSpPr txBox="1"/>
          <p:nvPr/>
        </p:nvSpPr>
        <p:spPr>
          <a:xfrm>
            <a:off x="1184617" y="6396335"/>
            <a:ext cx="1662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Dibble and Manning, </a:t>
            </a:r>
          </a:p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Nature 15:555 (2013)</a:t>
            </a:r>
          </a:p>
        </p:txBody>
      </p:sp>
    </p:spTree>
    <p:extLst>
      <p:ext uri="{BB962C8B-B14F-4D97-AF65-F5344CB8AC3E}">
        <p14:creationId xmlns:p14="http://schemas.microsoft.com/office/powerpoint/2010/main" val="235512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566"/>
    </mc:Choice>
    <mc:Fallback xmlns="">
      <p:transition spd="slow" advTm="93566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74F4E2EB-4149-8A22-7239-1751B0D6D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2B01DFED-26D3-25A1-2876-EF8956ADE9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AMPK primarily senses energetic stress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766118-A2EF-C0CB-5312-ECF71AA40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018" y="2176900"/>
            <a:ext cx="6501963" cy="4681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4AB3C3-93DF-45F2-ACA8-9AECFCFA7423}"/>
              </a:ext>
            </a:extLst>
          </p:cNvPr>
          <p:cNvSpPr txBox="1"/>
          <p:nvPr/>
        </p:nvSpPr>
        <p:spPr>
          <a:xfrm>
            <a:off x="1251050" y="6396335"/>
            <a:ext cx="14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Garcia and Shaw, </a:t>
            </a:r>
          </a:p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 Cell, 2017</a:t>
            </a:r>
          </a:p>
        </p:txBody>
      </p:sp>
    </p:spTree>
    <p:extLst>
      <p:ext uri="{BB962C8B-B14F-4D97-AF65-F5344CB8AC3E}">
        <p14:creationId xmlns:p14="http://schemas.microsoft.com/office/powerpoint/2010/main" val="11043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166"/>
    </mc:Choice>
    <mc:Fallback xmlns="">
      <p:transition spd="slow" advTm="101166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83F8E00C-C91F-65A1-5020-E0F0ECF43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2E97B903-0AE2-904C-4F55-0AFAB3D24E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AMPK switches from fat synthesis to oxidation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2521C5-275E-1EB0-7BC4-237DE5A6C8BC}"/>
              </a:ext>
            </a:extLst>
          </p:cNvPr>
          <p:cNvSpPr txBox="1"/>
          <p:nvPr/>
        </p:nvSpPr>
        <p:spPr>
          <a:xfrm>
            <a:off x="1224153" y="6586132"/>
            <a:ext cx="4196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Lipkova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Konhilas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Cardiovascular Pharmacology, 2015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91083-D6F9-80D7-2C75-F4D094BC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99"/>
          <a:stretch>
            <a:fillRect/>
          </a:stretch>
        </p:blipFill>
        <p:spPr>
          <a:xfrm>
            <a:off x="1115568" y="2243206"/>
            <a:ext cx="9170625" cy="398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2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00"/>
    </mc:Choice>
    <mc:Fallback xmlns="">
      <p:transition spd="slow" advTm="63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8BF96E2C-5F5D-1044-D0E8-5F58198CB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80332AA3-996C-5AB8-C023-5E8086EAE2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Can targeting mTORC1/AMPK mimic caloric restriction?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0BFFC-F16F-3B0E-187E-148240C4F710}"/>
              </a:ext>
            </a:extLst>
          </p:cNvPr>
          <p:cNvSpPr txBox="1"/>
          <p:nvPr/>
        </p:nvSpPr>
        <p:spPr>
          <a:xfrm>
            <a:off x="1211905" y="6550223"/>
            <a:ext cx="23791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Barger et al, Exp </a:t>
            </a:r>
            <a:r>
              <a:rPr lang="en-U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Gerontol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2003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F7A4F9A-E6F6-C347-5B00-5CD8B5C26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1753" t="2209" r="23428"/>
          <a:stretch>
            <a:fillRect/>
          </a:stretch>
        </p:blipFill>
        <p:spPr bwMode="auto">
          <a:xfrm>
            <a:off x="623520" y="2379945"/>
            <a:ext cx="5088545" cy="3929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8">
            <a:extLst>
              <a:ext uri="{FF2B5EF4-FFF2-40B4-BE49-F238E27FC236}">
                <a16:creationId xmlns:a16="http://schemas.microsoft.com/office/drawing/2014/main" id="{E221F438-815E-6198-2BAC-55112CCD5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8694" y="2643762"/>
            <a:ext cx="1212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3C072B1A-F519-E68D-8B97-41F03A4A9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531" y="3127578"/>
            <a:ext cx="1212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Mild CR</a:t>
            </a:r>
          </a:p>
        </p:txBody>
      </p:sp>
      <p:sp>
        <p:nvSpPr>
          <p:cNvPr id="7" name="Text Box 10">
            <a:extLst>
              <a:ext uri="{FF2B5EF4-FFF2-40B4-BE49-F238E27FC236}">
                <a16:creationId xmlns:a16="http://schemas.microsoft.com/office/drawing/2014/main" id="{DAFA6C6E-1599-7800-9FAB-94CC775A9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058" y="3597953"/>
            <a:ext cx="1384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Severe CR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3B3E83-E6D4-7536-7425-0AF99A7DC535}"/>
              </a:ext>
            </a:extLst>
          </p:cNvPr>
          <p:cNvSpPr txBox="1"/>
          <p:nvPr/>
        </p:nvSpPr>
        <p:spPr>
          <a:xfrm>
            <a:off x="1678035" y="4344652"/>
            <a:ext cx="1252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Lifespan of mice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A390B3-52C6-53B0-B63D-3BB5E2D47269}"/>
              </a:ext>
            </a:extLst>
          </p:cNvPr>
          <p:cNvSpPr txBox="1"/>
          <p:nvPr/>
        </p:nvSpPr>
        <p:spPr>
          <a:xfrm>
            <a:off x="8012143" y="2952602"/>
            <a:ext cx="1584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mTORC1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F0946B-DE9A-CBD5-9317-D726F7140F7B}"/>
              </a:ext>
            </a:extLst>
          </p:cNvPr>
          <p:cNvSpPr txBox="1"/>
          <p:nvPr/>
        </p:nvSpPr>
        <p:spPr>
          <a:xfrm>
            <a:off x="8177398" y="4387931"/>
            <a:ext cx="1085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AMPK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792C65CE-428B-C39E-71B1-DF96D34F0145}"/>
              </a:ext>
            </a:extLst>
          </p:cNvPr>
          <p:cNvSpPr/>
          <p:nvPr/>
        </p:nvSpPr>
        <p:spPr>
          <a:xfrm>
            <a:off x="9899470" y="2952602"/>
            <a:ext cx="484742" cy="54168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12E47601-A21F-C14C-E030-E8180F34FCD6}"/>
              </a:ext>
            </a:extLst>
          </p:cNvPr>
          <p:cNvSpPr/>
          <p:nvPr/>
        </p:nvSpPr>
        <p:spPr>
          <a:xfrm rot="10800000">
            <a:off x="9899470" y="4344652"/>
            <a:ext cx="484742" cy="541689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3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33"/>
    </mc:Choice>
    <mc:Fallback xmlns="">
      <p:transition spd="slow" advTm="71333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029D36B6-7750-D068-A2BB-460769546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943E029B-47F0-98E8-B440-E6E2A8560E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mTORC1 inhibitor rapamycin extends mouse lifespan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4632B-EB9D-396B-810B-A4D59DB7EF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66" r="1804"/>
          <a:stretch>
            <a:fillRect/>
          </a:stretch>
        </p:blipFill>
        <p:spPr>
          <a:xfrm>
            <a:off x="2650448" y="2140466"/>
            <a:ext cx="6394880" cy="4717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B14093-3070-7BB3-9B00-AAD8321B1D38}"/>
              </a:ext>
            </a:extLst>
          </p:cNvPr>
          <p:cNvSpPr txBox="1"/>
          <p:nvPr/>
        </p:nvSpPr>
        <p:spPr>
          <a:xfrm>
            <a:off x="1266953" y="6550223"/>
            <a:ext cx="2153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Miller et al, Aging Cell (2013)</a:t>
            </a:r>
          </a:p>
        </p:txBody>
      </p:sp>
    </p:spTree>
    <p:extLst>
      <p:ext uri="{BB962C8B-B14F-4D97-AF65-F5344CB8AC3E}">
        <p14:creationId xmlns:p14="http://schemas.microsoft.com/office/powerpoint/2010/main" val="217793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00"/>
    </mc:Choice>
    <mc:Fallback xmlns="">
      <p:transition spd="slow" advTm="236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C5A395C9-437A-6784-70B8-DDC9BA38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>
            <a:extLst>
              <a:ext uri="{FF2B5EF4-FFF2-40B4-BE49-F238E27FC236}">
                <a16:creationId xmlns:a16="http://schemas.microsoft.com/office/drawing/2014/main" id="{F301FB70-2992-28E0-013D-BF61C4927E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But may act differently from CR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F8D997-D633-E932-B819-F652F28C5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22" y="2139354"/>
            <a:ext cx="7305110" cy="2579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7D2F33-4845-A380-58C8-5FAA65705C8C}"/>
              </a:ext>
            </a:extLst>
          </p:cNvPr>
          <p:cNvSpPr txBox="1"/>
          <p:nvPr/>
        </p:nvSpPr>
        <p:spPr>
          <a:xfrm>
            <a:off x="2324590" y="5129784"/>
            <a:ext cx="7305110" cy="101566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“…while dietary restriction and rapamycin may have similar effects on some pathways and processes; overall, they affect many pathways/processes quite differently.”</a:t>
            </a:r>
          </a:p>
        </p:txBody>
      </p:sp>
    </p:spTree>
    <p:extLst>
      <p:ext uri="{BB962C8B-B14F-4D97-AF65-F5344CB8AC3E}">
        <p14:creationId xmlns:p14="http://schemas.microsoft.com/office/powerpoint/2010/main" val="280325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75"/>
    </mc:Choice>
    <mc:Fallback xmlns="">
      <p:transition spd="slow" advTm="39075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</a:pPr>
            <a:r>
              <a:rPr lang="en-US" dirty="0"/>
              <a:t>Summary</a:t>
            </a:r>
            <a:endParaRPr dirty="0"/>
          </a:p>
        </p:txBody>
      </p:sp>
      <p:sp>
        <p:nvSpPr>
          <p:cNvPr id="246" name="Google Shape;246;p15"/>
          <p:cNvSpPr txBox="1"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Glucose and lipid metabolism</a:t>
            </a:r>
            <a:endParaRPr dirty="0"/>
          </a:p>
        </p:txBody>
      </p:sp>
      <p:sp>
        <p:nvSpPr>
          <p:cNvPr id="248" name="Google Shape;248;p15"/>
          <p:cNvSpPr txBox="1">
            <a:spLocks noGrp="1"/>
          </p:cNvSpPr>
          <p:nvPr>
            <p:ph type="body" idx="2"/>
          </p:nvPr>
        </p:nvSpPr>
        <p:spPr>
          <a:xfrm>
            <a:off x="1115567" y="3203688"/>
            <a:ext cx="7103016" cy="296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Blood glucose is dynamically maintained in a tight range as readily available fuel</a:t>
            </a:r>
            <a:endParaRPr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Lipids contain more energy and are essential to meet sustained demand</a:t>
            </a:r>
            <a:endParaRPr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Both are metabolized to fuel the TCA in mitochondria (and glucose generates additional ATP through glycolysis)</a:t>
            </a:r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Cellular sensors can respond to nutrient and energy availability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00"/>
    </mc:Choice>
    <mc:Fallback xmlns="">
      <p:transition spd="slow" advTm="547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4D981-F50E-A432-4A76-602B32380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031A78A-3D51-4810-9747-2D4EFADB7FB6}"/>
              </a:ext>
            </a:extLst>
          </p:cNvPr>
          <p:cNvGrpSpPr/>
          <p:nvPr/>
        </p:nvGrpSpPr>
        <p:grpSpPr>
          <a:xfrm>
            <a:off x="2422883" y="1108600"/>
            <a:ext cx="1038367" cy="117396"/>
            <a:chOff x="0" y="0"/>
            <a:chExt cx="812800" cy="9189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75F8037-770B-00A9-AD40-92CB62A3E8F5}"/>
                </a:ext>
              </a:extLst>
            </p:cNvPr>
            <p:cNvSpPr/>
            <p:nvPr/>
          </p:nvSpPr>
          <p:spPr>
            <a:xfrm>
              <a:off x="0" y="0"/>
              <a:ext cx="812800" cy="91894"/>
            </a:xfrm>
            <a:custGeom>
              <a:avLst/>
              <a:gdLst/>
              <a:ahLst/>
              <a:cxnLst/>
              <a:rect l="l" t="t" r="r" b="b"/>
              <a:pathLst>
                <a:path w="812800" h="91894">
                  <a:moveTo>
                    <a:pt x="0" y="0"/>
                  </a:moveTo>
                  <a:lnTo>
                    <a:pt x="812800" y="0"/>
                  </a:lnTo>
                  <a:lnTo>
                    <a:pt x="812800" y="91894"/>
                  </a:lnTo>
                  <a:lnTo>
                    <a:pt x="0" y="91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4C69398-15A3-D19E-2625-DB0DC1CF8D56}"/>
                </a:ext>
              </a:extLst>
            </p:cNvPr>
            <p:cNvSpPr txBox="1"/>
            <p:nvPr/>
          </p:nvSpPr>
          <p:spPr>
            <a:xfrm>
              <a:off x="0" y="-19050"/>
              <a:ext cx="812800" cy="1109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42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1C8E3EA-AB03-CEC7-4604-196E1260C06D}"/>
              </a:ext>
            </a:extLst>
          </p:cNvPr>
          <p:cNvSpPr/>
          <p:nvPr/>
        </p:nvSpPr>
        <p:spPr>
          <a:xfrm rot="5270767">
            <a:off x="-2429186" y="1321973"/>
            <a:ext cx="6911977" cy="4184525"/>
          </a:xfrm>
          <a:custGeom>
            <a:avLst/>
            <a:gdLst/>
            <a:ahLst/>
            <a:cxnLst/>
            <a:rect l="l" t="t" r="r" b="b"/>
            <a:pathLst>
              <a:path w="10367966" h="6276788">
                <a:moveTo>
                  <a:pt x="0" y="0"/>
                </a:moveTo>
                <a:lnTo>
                  <a:pt x="10367967" y="0"/>
                </a:lnTo>
                <a:lnTo>
                  <a:pt x="10367967" y="6276788"/>
                </a:lnTo>
                <a:lnTo>
                  <a:pt x="0" y="6276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9" b="-33457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80FAD70-F2F8-8BBD-CEA8-F85D861027B7}"/>
              </a:ext>
            </a:extLst>
          </p:cNvPr>
          <p:cNvSpPr/>
          <p:nvPr/>
        </p:nvSpPr>
        <p:spPr>
          <a:xfrm flipV="1">
            <a:off x="8869712" y="617220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4" y="3908593"/>
                </a:lnTo>
                <a:lnTo>
                  <a:pt x="7909464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2CC660F-729E-8083-79F1-BAB1AB8491BD}"/>
              </a:ext>
            </a:extLst>
          </p:cNvPr>
          <p:cNvGrpSpPr/>
          <p:nvPr/>
        </p:nvGrpSpPr>
        <p:grpSpPr>
          <a:xfrm>
            <a:off x="7759751" y="2404373"/>
            <a:ext cx="4432249" cy="3457155"/>
            <a:chOff x="0" y="0"/>
            <a:chExt cx="8864498" cy="691430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080DAAD-2DD1-4301-14ED-F0A846ED3FCD}"/>
                </a:ext>
              </a:extLst>
            </p:cNvPr>
            <p:cNvSpPr/>
            <p:nvPr/>
          </p:nvSpPr>
          <p:spPr>
            <a:xfrm>
              <a:off x="0" y="0"/>
              <a:ext cx="8864498" cy="6914309"/>
            </a:xfrm>
            <a:custGeom>
              <a:avLst/>
              <a:gdLst/>
              <a:ahLst/>
              <a:cxnLst/>
              <a:rect l="l" t="t" r="r" b="b"/>
              <a:pathLst>
                <a:path w="8864498" h="6914309">
                  <a:moveTo>
                    <a:pt x="0" y="0"/>
                  </a:moveTo>
                  <a:lnTo>
                    <a:pt x="8864498" y="0"/>
                  </a:lnTo>
                  <a:lnTo>
                    <a:pt x="8864498" y="6914309"/>
                  </a:lnTo>
                  <a:lnTo>
                    <a:pt x="0" y="6914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15150FC-E26A-EB4A-AAE5-3CFEF8162497}"/>
                </a:ext>
              </a:extLst>
            </p:cNvPr>
            <p:cNvSpPr/>
            <p:nvPr/>
          </p:nvSpPr>
          <p:spPr>
            <a:xfrm>
              <a:off x="2103116" y="3742672"/>
              <a:ext cx="643629" cy="1853381"/>
            </a:xfrm>
            <a:custGeom>
              <a:avLst/>
              <a:gdLst/>
              <a:ahLst/>
              <a:cxnLst/>
              <a:rect l="l" t="t" r="r" b="b"/>
              <a:pathLst>
                <a:path w="643629" h="1853381">
                  <a:moveTo>
                    <a:pt x="0" y="0"/>
                  </a:moveTo>
                  <a:lnTo>
                    <a:pt x="643629" y="0"/>
                  </a:lnTo>
                  <a:lnTo>
                    <a:pt x="643629" y="1853381"/>
                  </a:lnTo>
                  <a:lnTo>
                    <a:pt x="0" y="185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31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FC22A16-4767-A7B0-37C1-5298682C4C3E}"/>
                </a:ext>
              </a:extLst>
            </p:cNvPr>
            <p:cNvSpPr/>
            <p:nvPr/>
          </p:nvSpPr>
          <p:spPr>
            <a:xfrm>
              <a:off x="4103462" y="2446973"/>
              <a:ext cx="1105399" cy="1543070"/>
            </a:xfrm>
            <a:custGeom>
              <a:avLst/>
              <a:gdLst/>
              <a:ahLst/>
              <a:cxnLst/>
              <a:rect l="l" t="t" r="r" b="b"/>
              <a:pathLst>
                <a:path w="1105399" h="1543070">
                  <a:moveTo>
                    <a:pt x="0" y="0"/>
                  </a:moveTo>
                  <a:lnTo>
                    <a:pt x="1105399" y="0"/>
                  </a:lnTo>
                  <a:lnTo>
                    <a:pt x="1105399" y="1543070"/>
                  </a:lnTo>
                  <a:lnTo>
                    <a:pt x="0" y="1543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4720"/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F324CD8-69E9-6B6D-C332-7A18857E4F49}"/>
                </a:ext>
              </a:extLst>
            </p:cNvPr>
            <p:cNvSpPr/>
            <p:nvPr/>
          </p:nvSpPr>
          <p:spPr>
            <a:xfrm>
              <a:off x="6565578" y="3742672"/>
              <a:ext cx="1439070" cy="1425988"/>
            </a:xfrm>
            <a:custGeom>
              <a:avLst/>
              <a:gdLst/>
              <a:ahLst/>
              <a:cxnLst/>
              <a:rect l="l" t="t" r="r" b="b"/>
              <a:pathLst>
                <a:path w="1439070" h="1425988">
                  <a:moveTo>
                    <a:pt x="0" y="0"/>
                  </a:moveTo>
                  <a:lnTo>
                    <a:pt x="1439070" y="0"/>
                  </a:lnTo>
                  <a:lnTo>
                    <a:pt x="1439070" y="1425988"/>
                  </a:lnTo>
                  <a:lnTo>
                    <a:pt x="0" y="1425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3E49B2F-0ADA-16FD-19ED-3E777DD0B21A}"/>
                </a:ext>
              </a:extLst>
            </p:cNvPr>
            <p:cNvSpPr/>
            <p:nvPr/>
          </p:nvSpPr>
          <p:spPr>
            <a:xfrm>
              <a:off x="1880470" y="1207123"/>
              <a:ext cx="1088922" cy="958251"/>
            </a:xfrm>
            <a:custGeom>
              <a:avLst/>
              <a:gdLst/>
              <a:ahLst/>
              <a:cxnLst/>
              <a:rect l="l" t="t" r="r" b="b"/>
              <a:pathLst>
                <a:path w="1088922" h="958251">
                  <a:moveTo>
                    <a:pt x="0" y="0"/>
                  </a:moveTo>
                  <a:lnTo>
                    <a:pt x="1088921" y="0"/>
                  </a:lnTo>
                  <a:lnTo>
                    <a:pt x="1088921" y="958251"/>
                  </a:lnTo>
                  <a:lnTo>
                    <a:pt x="0" y="95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1261AD1-BD9C-8241-943E-4C72AE054F56}"/>
                </a:ext>
              </a:extLst>
            </p:cNvPr>
            <p:cNvSpPr/>
            <p:nvPr/>
          </p:nvSpPr>
          <p:spPr>
            <a:xfrm>
              <a:off x="1631322" y="2088399"/>
              <a:ext cx="1587217" cy="617031"/>
            </a:xfrm>
            <a:custGeom>
              <a:avLst/>
              <a:gdLst/>
              <a:ahLst/>
              <a:cxnLst/>
              <a:rect l="l" t="t" r="r" b="b"/>
              <a:pathLst>
                <a:path w="1587217" h="617031">
                  <a:moveTo>
                    <a:pt x="0" y="0"/>
                  </a:moveTo>
                  <a:lnTo>
                    <a:pt x="1587217" y="0"/>
                  </a:lnTo>
                  <a:lnTo>
                    <a:pt x="1587217" y="617030"/>
                  </a:lnTo>
                  <a:lnTo>
                    <a:pt x="0" y="617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81C069A6-8363-42E2-268A-064D0AE6EF8A}"/>
              </a:ext>
            </a:extLst>
          </p:cNvPr>
          <p:cNvSpPr/>
          <p:nvPr/>
        </p:nvSpPr>
        <p:spPr>
          <a:xfrm>
            <a:off x="4927756" y="-112243"/>
            <a:ext cx="2678745" cy="798043"/>
          </a:xfrm>
          <a:custGeom>
            <a:avLst/>
            <a:gdLst/>
            <a:ahLst/>
            <a:cxnLst/>
            <a:rect l="l" t="t" r="r" b="b"/>
            <a:pathLst>
              <a:path w="4018117" h="1197064">
                <a:moveTo>
                  <a:pt x="0" y="0"/>
                </a:moveTo>
                <a:lnTo>
                  <a:pt x="4018117" y="0"/>
                </a:lnTo>
                <a:lnTo>
                  <a:pt x="4018117" y="1197064"/>
                </a:lnTo>
                <a:lnTo>
                  <a:pt x="0" y="1197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4BCF3CDA-E088-D23A-9F02-253C627FB3F0}"/>
              </a:ext>
            </a:extLst>
          </p:cNvPr>
          <p:cNvSpPr txBox="1"/>
          <p:nvPr/>
        </p:nvSpPr>
        <p:spPr>
          <a:xfrm>
            <a:off x="1466594" y="2636372"/>
            <a:ext cx="658283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8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50" b="1" i="0" u="none" strike="noStrike" kern="1200" cap="none" spc="0" normalizeH="0" baseline="0" noProof="0" dirty="0">
                <a:ln>
                  <a:noFill/>
                </a:ln>
                <a:solidFill>
                  <a:srgbClr val="041852"/>
                </a:solidFill>
                <a:effectLst/>
                <a:uLnTx/>
                <a:uFillTx/>
                <a:latin typeface="Myriad Bold"/>
                <a:ea typeface="Myriad Bold"/>
                <a:cs typeface="Myriad Bold"/>
                <a:sym typeface="Myriad Bold"/>
              </a:rPr>
              <a:t>Energy and Metabolism: Core Energy Metabolism and Signaling</a:t>
            </a: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20A4A073-785F-3AEC-C361-37EEAB0BD256}"/>
              </a:ext>
            </a:extLst>
          </p:cNvPr>
          <p:cNvSpPr/>
          <p:nvPr/>
        </p:nvSpPr>
        <p:spPr>
          <a:xfrm rot="2107971">
            <a:off x="-2009595" y="5114854"/>
            <a:ext cx="5728340" cy="1842616"/>
          </a:xfrm>
          <a:custGeom>
            <a:avLst/>
            <a:gdLst/>
            <a:ahLst/>
            <a:cxnLst/>
            <a:rect l="l" t="t" r="r" b="b"/>
            <a:pathLst>
              <a:path w="8592510" h="2763924">
                <a:moveTo>
                  <a:pt x="0" y="0"/>
                </a:moveTo>
                <a:lnTo>
                  <a:pt x="8592509" y="0"/>
                </a:lnTo>
                <a:lnTo>
                  <a:pt x="8592509" y="2763924"/>
                </a:lnTo>
                <a:lnTo>
                  <a:pt x="0" y="2763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7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1922DDC2-1E50-69D7-44AF-3BA2E1FF86FB}"/>
              </a:ext>
            </a:extLst>
          </p:cNvPr>
          <p:cNvSpPr/>
          <p:nvPr/>
        </p:nvSpPr>
        <p:spPr>
          <a:xfrm rot="2700000" flipV="1">
            <a:off x="419953" y="603818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3" y="3908593"/>
                </a:lnTo>
                <a:lnTo>
                  <a:pt x="7909463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8">
            <a:extLst>
              <a:ext uri="{FF2B5EF4-FFF2-40B4-BE49-F238E27FC236}">
                <a16:creationId xmlns:a16="http://schemas.microsoft.com/office/drawing/2014/main" id="{AC9A9614-EA30-C16B-E6FD-FD91017875F3}"/>
              </a:ext>
            </a:extLst>
          </p:cNvPr>
          <p:cNvGrpSpPr/>
          <p:nvPr/>
        </p:nvGrpSpPr>
        <p:grpSpPr>
          <a:xfrm>
            <a:off x="4777802" y="5839388"/>
            <a:ext cx="2636397" cy="732290"/>
            <a:chOff x="0" y="0"/>
            <a:chExt cx="5272793" cy="1464581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0A6B37C3-81FC-C7BE-62B8-BEEA24B65318}"/>
                </a:ext>
              </a:extLst>
            </p:cNvPr>
            <p:cNvSpPr/>
            <p:nvPr/>
          </p:nvSpPr>
          <p:spPr>
            <a:xfrm>
              <a:off x="0" y="149164"/>
              <a:ext cx="2758304" cy="1232984"/>
            </a:xfrm>
            <a:custGeom>
              <a:avLst/>
              <a:gdLst/>
              <a:ahLst/>
              <a:cxnLst/>
              <a:rect l="l" t="t" r="r" b="b"/>
              <a:pathLst>
                <a:path w="2758304" h="1232984">
                  <a:moveTo>
                    <a:pt x="0" y="0"/>
                  </a:moveTo>
                  <a:lnTo>
                    <a:pt x="2758304" y="0"/>
                  </a:lnTo>
                  <a:lnTo>
                    <a:pt x="2758304" y="1232984"/>
                  </a:lnTo>
                  <a:lnTo>
                    <a:pt x="0" y="1232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B94145B-826A-962B-7113-3B950A7C76D4}"/>
                </a:ext>
              </a:extLst>
            </p:cNvPr>
            <p:cNvSpPr/>
            <p:nvPr/>
          </p:nvSpPr>
          <p:spPr>
            <a:xfrm>
              <a:off x="2822626" y="0"/>
              <a:ext cx="2450166" cy="1464581"/>
            </a:xfrm>
            <a:custGeom>
              <a:avLst/>
              <a:gdLst/>
              <a:ahLst/>
              <a:cxnLst/>
              <a:rect l="l" t="t" r="r" b="b"/>
              <a:pathLst>
                <a:path w="2450166" h="1464581">
                  <a:moveTo>
                    <a:pt x="0" y="0"/>
                  </a:moveTo>
                  <a:lnTo>
                    <a:pt x="2450167" y="0"/>
                  </a:lnTo>
                  <a:lnTo>
                    <a:pt x="2450167" y="1464581"/>
                  </a:lnTo>
                  <a:lnTo>
                    <a:pt x="0" y="1464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F75FC803-066F-EDD3-545F-0441D05FABE2}"/>
              </a:ext>
            </a:extLst>
          </p:cNvPr>
          <p:cNvSpPr txBox="1"/>
          <p:nvPr/>
        </p:nvSpPr>
        <p:spPr>
          <a:xfrm>
            <a:off x="1466593" y="626279"/>
            <a:ext cx="8825071" cy="538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243" normalizeH="0" baseline="0" noProof="0" dirty="0">
                <a:ln>
                  <a:noFill/>
                </a:ln>
                <a:solidFill>
                  <a:srgbClr val="0371B6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GEROSCIENCE EDUCATION &amp; TRAINING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F54C6E2D-8E2D-9AC9-68B9-6258DE651AEF}"/>
              </a:ext>
            </a:extLst>
          </p:cNvPr>
          <p:cNvSpPr txBox="1"/>
          <p:nvPr/>
        </p:nvSpPr>
        <p:spPr>
          <a:xfrm>
            <a:off x="5360423" y="5486132"/>
            <a:ext cx="1284925" cy="49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33" b="0" i="1" u="none" strike="noStrike" kern="1200" cap="none" spc="0" normalizeH="0" baseline="0" noProof="0" dirty="0">
                <a:ln>
                  <a:noFill/>
                </a:ln>
                <a:solidFill>
                  <a:srgbClr val="16478E"/>
                </a:solidFill>
                <a:effectLst/>
                <a:uLnTx/>
                <a:uFillTx/>
                <a:latin typeface="Myriad Italics"/>
                <a:ea typeface="Myriad Italics"/>
                <a:cs typeface="Myriad Italics"/>
                <a:sym typeface="Myriad Italics"/>
              </a:rPr>
              <a:t>Brought to you by</a:t>
            </a:r>
          </a:p>
        </p:txBody>
      </p:sp>
    </p:spTree>
    <p:extLst>
      <p:ext uri="{BB962C8B-B14F-4D97-AF65-F5344CB8AC3E}">
        <p14:creationId xmlns:p14="http://schemas.microsoft.com/office/powerpoint/2010/main" val="25861665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8.7|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5"/>
</p:tagLst>
</file>

<file path=ppt/theme/theme1.xml><?xml version="1.0" encoding="utf-8"?>
<a:theme xmlns:a="http://schemas.openxmlformats.org/drawingml/2006/main" name="AccentBoxVTI">
  <a:themeElements>
    <a:clrScheme name="R25-Geroscience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0070C0"/>
      </a:accent1>
      <a:accent2>
        <a:srgbClr val="7EC1EE"/>
      </a:accent2>
      <a:accent3>
        <a:srgbClr val="A9D5F3"/>
      </a:accent3>
      <a:accent4>
        <a:srgbClr val="1773B1"/>
      </a:accent4>
      <a:accent5>
        <a:srgbClr val="0F4C76"/>
      </a:accent5>
      <a:accent6>
        <a:srgbClr val="824F8C"/>
      </a:accent6>
      <a:hlink>
        <a:srgbClr val="E64823"/>
      </a:hlink>
      <a:folHlink>
        <a:srgbClr val="EF91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769D62CB5BF249B4789531893DF3B3" ma:contentTypeVersion="20" ma:contentTypeDescription="Create a new document." ma:contentTypeScope="" ma:versionID="33206489b400882625555898771d6276">
  <xsd:schema xmlns:xsd="http://www.w3.org/2001/XMLSchema" xmlns:xs="http://www.w3.org/2001/XMLSchema" xmlns:p="http://schemas.microsoft.com/office/2006/metadata/properties" xmlns:ns2="2eed63b6-52de-45c9-8028-b3c8ca8b21fe" xmlns:ns3="9f0e0d2b-7b93-4ac5-8ff4-595f043366b6" targetNamespace="http://schemas.microsoft.com/office/2006/metadata/properties" ma:root="true" ma:fieldsID="b921db01b2cb68a63f958e210697c1e9" ns2:_="" ns3:_="">
    <xsd:import namespace="2eed63b6-52de-45c9-8028-b3c8ca8b21fe"/>
    <xsd:import namespace="9f0e0d2b-7b93-4ac5-8ff4-595f043366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DateTim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ed63b6-52de-45c9-8028-b3c8ca8b21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5cda789-69c7-4f09-82a8-9dbde25bb7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Time" ma:index="26" nillable="true" ma:displayName="Date &amp; Time" ma:format="DateOnly" ma:internalName="DateTime">
      <xsd:simpleType>
        <xsd:restriction base="dms:DateTim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e0d2b-7b93-4ac5-8ff4-595f043366b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a58de49-e5b2-4dec-83c7-f18a65544ef4}" ma:internalName="TaxCatchAll" ma:showField="CatchAllData" ma:web="9f0e0d2b-7b93-4ac5-8ff4-595f043366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0e0d2b-7b93-4ac5-8ff4-595f043366b6" xsi:nil="true"/>
    <DateTime xmlns="2eed63b6-52de-45c9-8028-b3c8ca8b21fe" xsi:nil="true"/>
    <lcf76f155ced4ddcb4097134ff3c332f xmlns="2eed63b6-52de-45c9-8028-b3c8ca8b21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54B778-18EB-4A13-9B53-4D09178E85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3FD26A-CFAC-4C14-8593-4F144C6AB3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ed63b6-52de-45c9-8028-b3c8ca8b21fe"/>
    <ds:schemaRef ds:uri="9f0e0d2b-7b93-4ac5-8ff4-595f043366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D9F789C-C3EA-4D9D-B7B9-008683783474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9f0e0d2b-7b93-4ac5-8ff4-595f043366b6"/>
    <ds:schemaRef ds:uri="2eed63b6-52de-45c9-8028-b3c8ca8b21fe"/>
  </ds:schemaRefs>
</ds:datastoreItem>
</file>

<file path=docMetadata/LabelInfo.xml><?xml version="1.0" encoding="utf-8"?>
<clbl:labelList xmlns:clbl="http://schemas.microsoft.com/office/2020/mipLabelMetadata">
  <clbl:label id="{990794cc-8ced-4156-9787-a1fbf819c752}" enabled="1" method="Standard" siteId="{a25fff9c-3f63-4fb2-9a8a-d9bdd0321f9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728</Words>
  <Application>Microsoft Office PowerPoint</Application>
  <PresentationFormat>Widescreen</PresentationFormat>
  <Paragraphs>135</Paragraphs>
  <Slides>35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Tahoma</vt:lpstr>
      <vt:lpstr>Calibri</vt:lpstr>
      <vt:lpstr>Aptos Display</vt:lpstr>
      <vt:lpstr>Myriad Bold</vt:lpstr>
      <vt:lpstr>Open Sans</vt:lpstr>
      <vt:lpstr>Aptos</vt:lpstr>
      <vt:lpstr>Myriad Italics</vt:lpstr>
      <vt:lpstr>Myriad Pro</vt:lpstr>
      <vt:lpstr>Arial</vt:lpstr>
      <vt:lpstr>AccentBoxVTI</vt:lpstr>
      <vt:lpstr>Office Theme</vt:lpstr>
      <vt:lpstr>PowerPoint Presentation</vt:lpstr>
      <vt:lpstr>PowerPoint Presentation</vt:lpstr>
      <vt:lpstr>Core energy metabolism and signaling</vt:lpstr>
      <vt:lpstr>Learning Objectives</vt:lpstr>
      <vt:lpstr>Understand storage and mobilization of glucose and fat (lipids)</vt:lpstr>
      <vt:lpstr>Macronutrients</vt:lpstr>
      <vt:lpstr>Glucose is the main sugar in blood</vt:lpstr>
      <vt:lpstr>Glucose comes from food and the liver</vt:lpstr>
      <vt:lpstr>Insulin and glucagon from the pancreas regulate glucose</vt:lpstr>
      <vt:lpstr>Insulin maintains glucose levels</vt:lpstr>
      <vt:lpstr>Insulin maintains glucose levels</vt:lpstr>
      <vt:lpstr>Main circulating lipids (fats) </vt:lpstr>
      <vt:lpstr>Circulating Lipids in fasting and  feeding</vt:lpstr>
      <vt:lpstr>Triglycerides are hydrolyzed for  uptake</vt:lpstr>
      <vt:lpstr>Learn cellular pathways to take up and harvest energy from these molecules</vt:lpstr>
      <vt:lpstr>Glucose is trapped by phosphorylation</vt:lpstr>
      <vt:lpstr>Fatty acids are trapped by CoA addition</vt:lpstr>
      <vt:lpstr>Glucose has many fates</vt:lpstr>
      <vt:lpstr>Metabolic pathways branch</vt:lpstr>
      <vt:lpstr>Mitochondria oxidize pyruvate</vt:lpstr>
      <vt:lpstr>Tricarboxylic acid cycle produces NADH/FADH2</vt:lpstr>
      <vt:lpstr>Mitochondria import fatty acids via Cpt1</vt:lpstr>
      <vt:lpstr>Mitochondria oxidize fatty acids to Acetyl-CoA</vt:lpstr>
      <vt:lpstr>Electron transport chain (ETC) generates ATP</vt:lpstr>
      <vt:lpstr>Intracellular sensing of nutrients and energy</vt:lpstr>
      <vt:lpstr>Become familiar with two key intracellular energy sensors, mTORC1 and AMPK</vt:lpstr>
      <vt:lpstr>Intracellular sensing of nutrients and energy</vt:lpstr>
      <vt:lpstr>mTORC1 senses nutrients and promotes growth</vt:lpstr>
      <vt:lpstr>AMPK primarily senses energetic stress</vt:lpstr>
      <vt:lpstr>AMPK switches from fat synthesis to oxidation</vt:lpstr>
      <vt:lpstr>Can targeting mTORC1/AMPK mimic caloric restriction?</vt:lpstr>
      <vt:lpstr>mTORC1 inhibitor rapamycin extends mouse lifespan</vt:lpstr>
      <vt:lpstr>But may act differently from CR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Kozikowski, Chester G. III</dc:creator>
  <cp:lastModifiedBy>Eugenia Bachaleda</cp:lastModifiedBy>
  <cp:revision>54</cp:revision>
  <dcterms:created xsi:type="dcterms:W3CDTF">2022-10-14T17:23:50Z</dcterms:created>
  <dcterms:modified xsi:type="dcterms:W3CDTF">2026-09-10T12:27:15Z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0x0101004C769D62CB5BF249B4789531893DF3B3</vt:lpwstr>
  </property>
  <property fmtid="{D5CDD505-2E9C-101B-9397-08002B2CF9AE}" pid="3" name="ArticulateGUID">
    <vt:lpwstr>C5CF5186-8C63-451E-8C6B-2358B0A13023</vt:lpwstr>
  </property>
  <property fmtid="{D5CDD505-2E9C-101B-9397-08002B2CF9AE}" pid="4" name="ArticulatePath">
    <vt:lpwstr>https://mctools-my.sharepoint.com/personal/kozikowski_chester_mayo_edu/Documents/Projects/R25 Geroscience/Geroscience Slide Deck Template Final</vt:lpwstr>
  </property>
  <property fmtid="{D5CDD505-2E9C-101B-9397-08002B2CF9AE}" pid="5" name="_ColorHex">
    <vt:lpwstr/>
  </property>
  <property fmtid="{D5CDD505-2E9C-101B-9397-08002B2CF9AE}" pid="6" name="_Emoji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_ColorTag">
    <vt:lpwstr/>
  </property>
  <property fmtid="{D5CDD505-2E9C-101B-9397-08002B2CF9AE}" pid="10" name="TriggerFlowInfo">
    <vt:lpwstr/>
  </property>
  <property fmtid="{D5CDD505-2E9C-101B-9397-08002B2CF9AE}" pid="11" name="MediaServiceImageTags">
    <vt:lpwstr/>
  </property>
</Properties>
</file>